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9260800" cy="24688800"/>
  <p:notesSz cx="30270450" cy="38550850"/>
  <p:defaultTextStyle>
    <a:defPPr>
      <a:defRPr lang="en-US"/>
    </a:defPPr>
    <a:lvl1pPr algn="l" rtl="0" fontAlgn="base">
      <a:spcBef>
        <a:spcPct val="0"/>
      </a:spcBef>
      <a:spcAft>
        <a:spcPct val="0"/>
      </a:spcAft>
      <a:defRPr sz="2400" kern="1200">
        <a:solidFill>
          <a:schemeClr val="tx1"/>
        </a:solidFill>
        <a:latin typeface="Helvetica" charset="0"/>
        <a:ea typeface="+mn-ea"/>
        <a:cs typeface="+mn-cs"/>
      </a:defRPr>
    </a:lvl1pPr>
    <a:lvl2pPr marL="345826" algn="l" rtl="0" fontAlgn="base">
      <a:spcBef>
        <a:spcPct val="0"/>
      </a:spcBef>
      <a:spcAft>
        <a:spcPct val="0"/>
      </a:spcAft>
      <a:defRPr sz="2400" kern="1200">
        <a:solidFill>
          <a:schemeClr val="tx1"/>
        </a:solidFill>
        <a:latin typeface="Helvetica" charset="0"/>
        <a:ea typeface="+mn-ea"/>
        <a:cs typeface="+mn-cs"/>
      </a:defRPr>
    </a:lvl2pPr>
    <a:lvl3pPr marL="691652" algn="l" rtl="0" fontAlgn="base">
      <a:spcBef>
        <a:spcPct val="0"/>
      </a:spcBef>
      <a:spcAft>
        <a:spcPct val="0"/>
      </a:spcAft>
      <a:defRPr sz="2400" kern="1200">
        <a:solidFill>
          <a:schemeClr val="tx1"/>
        </a:solidFill>
        <a:latin typeface="Helvetica" charset="0"/>
        <a:ea typeface="+mn-ea"/>
        <a:cs typeface="+mn-cs"/>
      </a:defRPr>
    </a:lvl3pPr>
    <a:lvl4pPr marL="1037478" algn="l" rtl="0" fontAlgn="base">
      <a:spcBef>
        <a:spcPct val="0"/>
      </a:spcBef>
      <a:spcAft>
        <a:spcPct val="0"/>
      </a:spcAft>
      <a:defRPr sz="2400" kern="1200">
        <a:solidFill>
          <a:schemeClr val="tx1"/>
        </a:solidFill>
        <a:latin typeface="Helvetica" charset="0"/>
        <a:ea typeface="+mn-ea"/>
        <a:cs typeface="+mn-cs"/>
      </a:defRPr>
    </a:lvl4pPr>
    <a:lvl5pPr marL="1383304" algn="l" rtl="0" fontAlgn="base">
      <a:spcBef>
        <a:spcPct val="0"/>
      </a:spcBef>
      <a:spcAft>
        <a:spcPct val="0"/>
      </a:spcAft>
      <a:defRPr sz="2400" kern="1200">
        <a:solidFill>
          <a:schemeClr val="tx1"/>
        </a:solidFill>
        <a:latin typeface="Helvetica" charset="0"/>
        <a:ea typeface="+mn-ea"/>
        <a:cs typeface="+mn-cs"/>
      </a:defRPr>
    </a:lvl5pPr>
    <a:lvl6pPr marL="1729130" algn="l" defTabSz="691652" rtl="0" eaLnBrk="1" latinLnBrk="0" hangingPunct="1">
      <a:defRPr sz="2400" kern="1200">
        <a:solidFill>
          <a:schemeClr val="tx1"/>
        </a:solidFill>
        <a:latin typeface="Helvetica" charset="0"/>
        <a:ea typeface="+mn-ea"/>
        <a:cs typeface="+mn-cs"/>
      </a:defRPr>
    </a:lvl6pPr>
    <a:lvl7pPr marL="2074956" algn="l" defTabSz="691652" rtl="0" eaLnBrk="1" latinLnBrk="0" hangingPunct="1">
      <a:defRPr sz="2400" kern="1200">
        <a:solidFill>
          <a:schemeClr val="tx1"/>
        </a:solidFill>
        <a:latin typeface="Helvetica" charset="0"/>
        <a:ea typeface="+mn-ea"/>
        <a:cs typeface="+mn-cs"/>
      </a:defRPr>
    </a:lvl7pPr>
    <a:lvl8pPr marL="2420783" algn="l" defTabSz="691652" rtl="0" eaLnBrk="1" latinLnBrk="0" hangingPunct="1">
      <a:defRPr sz="2400" kern="1200">
        <a:solidFill>
          <a:schemeClr val="tx1"/>
        </a:solidFill>
        <a:latin typeface="Helvetica" charset="0"/>
        <a:ea typeface="+mn-ea"/>
        <a:cs typeface="+mn-cs"/>
      </a:defRPr>
    </a:lvl8pPr>
    <a:lvl9pPr marL="2766609" algn="l" defTabSz="691652"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1"/>
    <a:srgbClr val="FFF3F3"/>
    <a:srgbClr val="FFE5E5"/>
    <a:srgbClr val="6C18B0"/>
    <a:srgbClr val="ED181E"/>
    <a:srgbClr val="CC87F3"/>
    <a:srgbClr val="FFBF56"/>
    <a:srgbClr val="FFE9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85" autoAdjust="0"/>
  </p:normalViewPr>
  <p:slideViewPr>
    <p:cSldViewPr>
      <p:cViewPr>
        <p:scale>
          <a:sx n="42" d="100"/>
          <a:sy n="42" d="100"/>
        </p:scale>
        <p:origin x="624" y="-24"/>
      </p:cViewPr>
      <p:guideLst>
        <p:guide orient="horz"/>
        <p:guide orient="horz" pos="15133"/>
        <p:guide pos="2863"/>
        <p:guide pos="4049"/>
        <p:guide pos="8588"/>
        <p:guide pos="15569"/>
        <p:guide pos="-1745"/>
        <p:guide pos="9740"/>
        <p:guide pos="14452"/>
        <p:guide pos="2017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912612308851822E-2"/>
          <c:y val="2.7345581802274716E-2"/>
          <c:w val="0.52733850334199406"/>
          <c:h val="0.71597433654126563"/>
        </c:manualLayout>
      </c:layout>
      <c:barChart>
        <c:barDir val="col"/>
        <c:grouping val="clustered"/>
        <c:varyColors val="0"/>
        <c:ser>
          <c:idx val="0"/>
          <c:order val="0"/>
          <c:tx>
            <c:strRef>
              <c:f>Sheet1!$B$1</c:f>
              <c:strCache>
                <c:ptCount val="1"/>
                <c:pt idx="0">
                  <c:v>Theoretical Daily Need Fe(mg)</c:v>
                </c:pt>
              </c:strCache>
            </c:strRef>
          </c:tx>
          <c:invertIfNegative val="0"/>
          <c:cat>
            <c:strRef>
              <c:f>Sheet1!$A$2:$A$5</c:f>
              <c:strCache>
                <c:ptCount val="3"/>
                <c:pt idx="0">
                  <c:v>Mini Wheats</c:v>
                </c:pt>
                <c:pt idx="1">
                  <c:v>Raisin Bran</c:v>
                </c:pt>
                <c:pt idx="2">
                  <c:v>Honey Bunches of Oats</c:v>
                </c:pt>
              </c:strCache>
            </c:strRef>
          </c:cat>
          <c:val>
            <c:numRef>
              <c:f>Sheet1!$B$2:$B$5</c:f>
              <c:numCache>
                <c:formatCode>General</c:formatCode>
                <c:ptCount val="4"/>
                <c:pt idx="0">
                  <c:v>11.7</c:v>
                </c:pt>
                <c:pt idx="1">
                  <c:v>7.8</c:v>
                </c:pt>
                <c:pt idx="2">
                  <c:v>7.8</c:v>
                </c:pt>
              </c:numCache>
            </c:numRef>
          </c:val>
        </c:ser>
        <c:ser>
          <c:idx val="1"/>
          <c:order val="1"/>
          <c:tx>
            <c:strRef>
              <c:f>Sheet1!$C$1</c:f>
              <c:strCache>
                <c:ptCount val="1"/>
                <c:pt idx="0">
                  <c:v>Observed Weight Fe Per serving (mg)</c:v>
                </c:pt>
              </c:strCache>
            </c:strRef>
          </c:tx>
          <c:invertIfNegative val="0"/>
          <c:cat>
            <c:strRef>
              <c:f>Sheet1!$A$2:$A$5</c:f>
              <c:strCache>
                <c:ptCount val="3"/>
                <c:pt idx="0">
                  <c:v>Mini Wheats</c:v>
                </c:pt>
                <c:pt idx="1">
                  <c:v>Raisin Bran</c:v>
                </c:pt>
                <c:pt idx="2">
                  <c:v>Honey Bunches of Oats</c:v>
                </c:pt>
              </c:strCache>
            </c:strRef>
          </c:cat>
          <c:val>
            <c:numRef>
              <c:f>Sheet1!$C$2:$C$5</c:f>
              <c:numCache>
                <c:formatCode>General</c:formatCode>
                <c:ptCount val="4"/>
                <c:pt idx="0">
                  <c:v>12.2</c:v>
                </c:pt>
                <c:pt idx="1">
                  <c:v>13</c:v>
                </c:pt>
                <c:pt idx="2">
                  <c:v>6.6</c:v>
                </c:pt>
              </c:numCache>
            </c:numRef>
          </c:val>
        </c:ser>
        <c:ser>
          <c:idx val="2"/>
          <c:order val="2"/>
          <c:tx>
            <c:strRef>
              <c:f>Sheet1!$D$1</c:f>
              <c:strCache>
                <c:ptCount val="1"/>
                <c:pt idx="0">
                  <c:v>Column1</c:v>
                </c:pt>
              </c:strCache>
            </c:strRef>
          </c:tx>
          <c:invertIfNegative val="0"/>
          <c:cat>
            <c:strRef>
              <c:f>Sheet1!$A$2:$A$5</c:f>
              <c:strCache>
                <c:ptCount val="3"/>
                <c:pt idx="0">
                  <c:v>Mini Wheats</c:v>
                </c:pt>
                <c:pt idx="1">
                  <c:v>Raisin Bran</c:v>
                </c:pt>
                <c:pt idx="2">
                  <c:v>Honey Bunches of Oats</c:v>
                </c:pt>
              </c:strCache>
            </c:strRef>
          </c:cat>
          <c:val>
            <c:numRef>
              <c:f>Sheet1!$D$2:$D$5</c:f>
              <c:numCache>
                <c:formatCode>General</c:formatCode>
                <c:ptCount val="4"/>
              </c:numCache>
            </c:numRef>
          </c:val>
        </c:ser>
        <c:dLbls>
          <c:showLegendKey val="0"/>
          <c:showVal val="0"/>
          <c:showCatName val="0"/>
          <c:showSerName val="0"/>
          <c:showPercent val="0"/>
          <c:showBubbleSize val="0"/>
        </c:dLbls>
        <c:gapWidth val="150"/>
        <c:axId val="61491072"/>
        <c:axId val="61492608"/>
      </c:barChart>
      <c:catAx>
        <c:axId val="61491072"/>
        <c:scaling>
          <c:orientation val="minMax"/>
        </c:scaling>
        <c:delete val="0"/>
        <c:axPos val="b"/>
        <c:majorTickMark val="out"/>
        <c:minorTickMark val="none"/>
        <c:tickLblPos val="nextTo"/>
        <c:txPr>
          <a:bodyPr/>
          <a:lstStyle/>
          <a:p>
            <a:pPr>
              <a:defRPr sz="1600"/>
            </a:pPr>
            <a:endParaRPr lang="en-US"/>
          </a:p>
        </c:txPr>
        <c:crossAx val="61492608"/>
        <c:crosses val="autoZero"/>
        <c:auto val="1"/>
        <c:lblAlgn val="ctr"/>
        <c:lblOffset val="100"/>
        <c:noMultiLvlLbl val="0"/>
      </c:catAx>
      <c:valAx>
        <c:axId val="61492608"/>
        <c:scaling>
          <c:orientation val="minMax"/>
        </c:scaling>
        <c:delete val="0"/>
        <c:axPos val="l"/>
        <c:majorGridlines/>
        <c:numFmt formatCode="General" sourceLinked="1"/>
        <c:majorTickMark val="out"/>
        <c:minorTickMark val="none"/>
        <c:tickLblPos val="nextTo"/>
        <c:crossAx val="61491072"/>
        <c:crosses val="autoZero"/>
        <c:crossBetween val="between"/>
      </c:valAx>
    </c:plotArea>
    <c:legend>
      <c:legendPos val="r"/>
      <c:legendEntry>
        <c:idx val="2"/>
        <c:delete val="1"/>
      </c:legendEntry>
      <c:layout>
        <c:manualLayout>
          <c:xMode val="edge"/>
          <c:yMode val="edge"/>
          <c:x val="0.6392931612715077"/>
          <c:y val="0.32044150731158605"/>
          <c:w val="0.34429223744292237"/>
          <c:h val="0.29793409157188683"/>
        </c:manualLayout>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103225" cy="1951038"/>
          </a:xfrm>
          <a:prstGeom prst="rect">
            <a:avLst/>
          </a:prstGeom>
          <a:noFill/>
          <a:ln w="9525">
            <a:noFill/>
            <a:miter lim="800000"/>
            <a:headEnd/>
            <a:tailEnd/>
          </a:ln>
          <a:effectLst/>
        </p:spPr>
        <p:txBody>
          <a:bodyPr vert="horz" wrap="square" lIns="74798" tIns="37399" rIns="74798" bIns="37399" numCol="1" anchor="t" anchorCtr="0" compatLnSpc="1">
            <a:prstTxWarp prst="textNoShape">
              <a:avLst/>
            </a:prstTxWarp>
          </a:bodyPr>
          <a:lstStyle>
            <a:lvl1pPr defTabSz="747713">
              <a:defRPr sz="1000"/>
            </a:lvl1pPr>
          </a:lstStyle>
          <a:p>
            <a:endParaRPr lang="en-US" dirty="0"/>
          </a:p>
        </p:txBody>
      </p:sp>
      <p:sp>
        <p:nvSpPr>
          <p:cNvPr id="4099" name="Rectangle 1027"/>
          <p:cNvSpPr>
            <a:spLocks noGrp="1" noChangeArrowheads="1"/>
          </p:cNvSpPr>
          <p:nvPr>
            <p:ph type="dt" sz="quarter" idx="1"/>
          </p:nvPr>
        </p:nvSpPr>
        <p:spPr bwMode="auto">
          <a:xfrm>
            <a:off x="17167225" y="0"/>
            <a:ext cx="13103225" cy="1951038"/>
          </a:xfrm>
          <a:prstGeom prst="rect">
            <a:avLst/>
          </a:prstGeom>
          <a:noFill/>
          <a:ln w="9525">
            <a:noFill/>
            <a:miter lim="800000"/>
            <a:headEnd/>
            <a:tailEnd/>
          </a:ln>
          <a:effectLst/>
        </p:spPr>
        <p:txBody>
          <a:bodyPr vert="horz" wrap="square" lIns="74798" tIns="37399" rIns="74798" bIns="37399" numCol="1" anchor="t" anchorCtr="0" compatLnSpc="1">
            <a:prstTxWarp prst="textNoShape">
              <a:avLst/>
            </a:prstTxWarp>
          </a:bodyPr>
          <a:lstStyle>
            <a:lvl1pPr algn="r" defTabSz="747713">
              <a:defRPr sz="1000"/>
            </a:lvl1pPr>
          </a:lstStyle>
          <a:p>
            <a:endParaRPr lang="en-US" dirty="0"/>
          </a:p>
        </p:txBody>
      </p:sp>
      <p:sp>
        <p:nvSpPr>
          <p:cNvPr id="4100" name="Rectangle 1028"/>
          <p:cNvSpPr>
            <a:spLocks noGrp="1" noChangeArrowheads="1"/>
          </p:cNvSpPr>
          <p:nvPr>
            <p:ph type="ftr" sz="quarter" idx="2"/>
          </p:nvPr>
        </p:nvSpPr>
        <p:spPr bwMode="auto">
          <a:xfrm>
            <a:off x="0" y="36599813"/>
            <a:ext cx="13103225" cy="1951037"/>
          </a:xfrm>
          <a:prstGeom prst="rect">
            <a:avLst/>
          </a:prstGeom>
          <a:noFill/>
          <a:ln w="9525">
            <a:noFill/>
            <a:miter lim="800000"/>
            <a:headEnd/>
            <a:tailEnd/>
          </a:ln>
          <a:effectLst/>
        </p:spPr>
        <p:txBody>
          <a:bodyPr vert="horz" wrap="square" lIns="74798" tIns="37399" rIns="74798" bIns="37399" numCol="1" anchor="b" anchorCtr="0" compatLnSpc="1">
            <a:prstTxWarp prst="textNoShape">
              <a:avLst/>
            </a:prstTxWarp>
          </a:bodyPr>
          <a:lstStyle>
            <a:lvl1pPr defTabSz="747713">
              <a:defRPr sz="1000"/>
            </a:lvl1pPr>
          </a:lstStyle>
          <a:p>
            <a:endParaRPr lang="en-US" dirty="0"/>
          </a:p>
        </p:txBody>
      </p:sp>
      <p:sp>
        <p:nvSpPr>
          <p:cNvPr id="4101" name="Rectangle 1029"/>
          <p:cNvSpPr>
            <a:spLocks noGrp="1" noChangeArrowheads="1"/>
          </p:cNvSpPr>
          <p:nvPr>
            <p:ph type="sldNum" sz="quarter" idx="3"/>
          </p:nvPr>
        </p:nvSpPr>
        <p:spPr bwMode="auto">
          <a:xfrm>
            <a:off x="17167225" y="36599813"/>
            <a:ext cx="13103225" cy="1951037"/>
          </a:xfrm>
          <a:prstGeom prst="rect">
            <a:avLst/>
          </a:prstGeom>
          <a:noFill/>
          <a:ln w="9525">
            <a:noFill/>
            <a:miter lim="800000"/>
            <a:headEnd/>
            <a:tailEnd/>
          </a:ln>
          <a:effectLst/>
        </p:spPr>
        <p:txBody>
          <a:bodyPr vert="horz" wrap="square" lIns="74798" tIns="37399" rIns="74798" bIns="37399" numCol="1" anchor="b" anchorCtr="0" compatLnSpc="1">
            <a:prstTxWarp prst="textNoShape">
              <a:avLst/>
            </a:prstTxWarp>
          </a:bodyPr>
          <a:lstStyle>
            <a:lvl1pPr algn="r" defTabSz="747713">
              <a:defRPr sz="1000"/>
            </a:lvl1pPr>
          </a:lstStyle>
          <a:p>
            <a:fld id="{62BDE48C-5B57-4FC1-A8F1-058622B87A4D}" type="slidenum">
              <a:rPr lang="en-US"/>
              <a:pPr/>
              <a:t>‹#›</a:t>
            </a:fld>
            <a:endParaRPr lang="en-US" dirty="0"/>
          </a:p>
        </p:txBody>
      </p:sp>
    </p:spTree>
    <p:extLst>
      <p:ext uri="{BB962C8B-B14F-4D97-AF65-F5344CB8AC3E}">
        <p14:creationId xmlns:p14="http://schemas.microsoft.com/office/powerpoint/2010/main" val="3875519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117513" cy="19272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17146588" y="0"/>
            <a:ext cx="13117512" cy="1927225"/>
          </a:xfrm>
          <a:prstGeom prst="rect">
            <a:avLst/>
          </a:prstGeom>
        </p:spPr>
        <p:txBody>
          <a:bodyPr vert="horz" lIns="91440" tIns="45720" rIns="91440" bIns="45720" rtlCol="0"/>
          <a:lstStyle>
            <a:lvl1pPr algn="r">
              <a:defRPr sz="1200"/>
            </a:lvl1pPr>
          </a:lstStyle>
          <a:p>
            <a:fld id="{5F399454-1658-45A2-8683-F2ED8D79781F}" type="datetimeFigureOut">
              <a:rPr lang="en-US" smtClean="0"/>
              <a:pPr/>
              <a:t>11/8/2010</a:t>
            </a:fld>
            <a:endParaRPr lang="en-US" dirty="0"/>
          </a:p>
        </p:txBody>
      </p:sp>
      <p:sp>
        <p:nvSpPr>
          <p:cNvPr id="4" name="Slide Image Placeholder 3"/>
          <p:cNvSpPr>
            <a:spLocks noGrp="1" noRot="1" noChangeAspect="1"/>
          </p:cNvSpPr>
          <p:nvPr>
            <p:ph type="sldImg" idx="2"/>
          </p:nvPr>
        </p:nvSpPr>
        <p:spPr>
          <a:xfrm>
            <a:off x="6569075" y="2890838"/>
            <a:ext cx="17132300" cy="144573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027363" y="18311813"/>
            <a:ext cx="24215725" cy="173482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36617275"/>
            <a:ext cx="13117513" cy="19272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17146588" y="36617275"/>
            <a:ext cx="13117512" cy="1927225"/>
          </a:xfrm>
          <a:prstGeom prst="rect">
            <a:avLst/>
          </a:prstGeom>
        </p:spPr>
        <p:txBody>
          <a:bodyPr vert="horz" lIns="91440" tIns="45720" rIns="91440" bIns="45720" rtlCol="0" anchor="b"/>
          <a:lstStyle>
            <a:lvl1pPr algn="r">
              <a:defRPr sz="1200"/>
            </a:lvl1pPr>
          </a:lstStyle>
          <a:p>
            <a:fld id="{AF237643-DA81-45A3-BBC5-9E8AAAC8AC1E}" type="slidenum">
              <a:rPr lang="en-US" smtClean="0"/>
              <a:pPr/>
              <a:t>‹#›</a:t>
            </a:fld>
            <a:endParaRPr lang="en-US" dirty="0"/>
          </a:p>
        </p:txBody>
      </p:sp>
    </p:spTree>
    <p:extLst>
      <p:ext uri="{BB962C8B-B14F-4D97-AF65-F5344CB8AC3E}">
        <p14:creationId xmlns:p14="http://schemas.microsoft.com/office/powerpoint/2010/main" val="287646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69075" y="2890838"/>
            <a:ext cx="17132300" cy="144573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237643-DA81-45A3-BBC5-9E8AAAC8AC1E}" type="slidenum">
              <a:rPr lang="en-US" smtClean="0"/>
              <a:pPr/>
              <a:t>1</a:t>
            </a:fld>
            <a:endParaRPr lang="en-US" dirty="0"/>
          </a:p>
        </p:txBody>
      </p:sp>
    </p:spTree>
    <p:extLst>
      <p:ext uri="{BB962C8B-B14F-4D97-AF65-F5344CB8AC3E}">
        <p14:creationId xmlns:p14="http://schemas.microsoft.com/office/powerpoint/2010/main" val="777972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792" y="7669867"/>
            <a:ext cx="24871218" cy="5292258"/>
          </a:xfrm>
        </p:spPr>
        <p:txBody>
          <a:bodyPr/>
          <a:lstStyle/>
          <a:p>
            <a:r>
              <a:rPr lang="en-US" smtClean="0"/>
              <a:t>Click to edit Master title style</a:t>
            </a:r>
            <a:endParaRPr lang="en-US"/>
          </a:p>
        </p:txBody>
      </p:sp>
      <p:sp>
        <p:nvSpPr>
          <p:cNvPr id="3" name="Subtitle 2"/>
          <p:cNvSpPr>
            <a:spLocks noGrp="1"/>
          </p:cNvSpPr>
          <p:nvPr>
            <p:ph type="subTitle" idx="1"/>
          </p:nvPr>
        </p:nvSpPr>
        <p:spPr>
          <a:xfrm>
            <a:off x="4389582" y="13990825"/>
            <a:ext cx="20481636" cy="6308351"/>
          </a:xfrm>
        </p:spPr>
        <p:txBody>
          <a:bodyPr/>
          <a:lstStyle>
            <a:lvl1pPr marL="0" indent="0" algn="ctr">
              <a:buNone/>
              <a:defRPr/>
            </a:lvl1pPr>
            <a:lvl2pPr marL="345826" indent="0" algn="ctr">
              <a:buNone/>
              <a:defRPr/>
            </a:lvl2pPr>
            <a:lvl3pPr marL="691652" indent="0" algn="ctr">
              <a:buNone/>
              <a:defRPr/>
            </a:lvl3pPr>
            <a:lvl4pPr marL="1037478" indent="0" algn="ctr">
              <a:buNone/>
              <a:defRPr/>
            </a:lvl4pPr>
            <a:lvl5pPr marL="1383304" indent="0" algn="ctr">
              <a:buNone/>
              <a:defRPr/>
            </a:lvl5pPr>
            <a:lvl6pPr marL="1729130" indent="0" algn="ctr">
              <a:buNone/>
              <a:defRPr/>
            </a:lvl6pPr>
            <a:lvl7pPr marL="2074956" indent="0" algn="ctr">
              <a:buNone/>
              <a:defRPr/>
            </a:lvl7pPr>
            <a:lvl8pPr marL="2420783" indent="0" algn="ctr">
              <a:buNone/>
              <a:defRPr/>
            </a:lvl8pPr>
            <a:lvl9pPr marL="2766609"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807135D-F3EB-4973-8C0E-FC947A2BB20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565F5C6-09DC-4020-BA54-F02BE68CC35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48782" y="2194814"/>
            <a:ext cx="6217228" cy="19750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792" y="2194814"/>
            <a:ext cx="18543154" cy="19750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2FF45C8-2995-4E9A-9CE1-3D2FF120BA8C}"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2BA4DF1-698D-4515-8FCD-F8E3B6F9293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0" y="15865430"/>
            <a:ext cx="24871218" cy="4902713"/>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2311400" y="10464755"/>
            <a:ext cx="24871218" cy="5400675"/>
          </a:xfrm>
        </p:spPr>
        <p:txBody>
          <a:bodyPr anchor="b"/>
          <a:lstStyle>
            <a:lvl1pPr marL="0" indent="0">
              <a:buNone/>
              <a:defRPr sz="1500"/>
            </a:lvl1pPr>
            <a:lvl2pPr marL="345826" indent="0">
              <a:buNone/>
              <a:defRPr sz="1400"/>
            </a:lvl2pPr>
            <a:lvl3pPr marL="691652" indent="0">
              <a:buNone/>
              <a:defRPr sz="1200"/>
            </a:lvl3pPr>
            <a:lvl4pPr marL="1037478" indent="0">
              <a:buNone/>
              <a:defRPr sz="1100"/>
            </a:lvl4pPr>
            <a:lvl5pPr marL="1383304" indent="0">
              <a:buNone/>
              <a:defRPr sz="1100"/>
            </a:lvl5pPr>
            <a:lvl6pPr marL="1729130" indent="0">
              <a:buNone/>
              <a:defRPr sz="1100"/>
            </a:lvl6pPr>
            <a:lvl7pPr marL="2074956" indent="0">
              <a:buNone/>
              <a:defRPr sz="1100"/>
            </a:lvl7pPr>
            <a:lvl8pPr marL="2420783" indent="0">
              <a:buNone/>
              <a:defRPr sz="1100"/>
            </a:lvl8pPr>
            <a:lvl9pPr marL="2766609" indent="0">
              <a:buNone/>
              <a:defRPr sz="11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39F6FD0-4C3E-4FE0-BE84-0BE9EBC437D7}"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791" y="7132825"/>
            <a:ext cx="12380191" cy="14812776"/>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685819" y="7132825"/>
            <a:ext cx="12380191" cy="14812776"/>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D119CB3-1F68-4AED-8D0E-B3C22E4FBEE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2810" y="988359"/>
            <a:ext cx="26335182" cy="4114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62810" y="5526743"/>
            <a:ext cx="12928600" cy="2303229"/>
          </a:xfrm>
        </p:spPr>
        <p:txBody>
          <a:bodyPr anchor="b"/>
          <a:lstStyle>
            <a:lvl1pPr marL="0" indent="0">
              <a:buNone/>
              <a:defRPr sz="1800" b="1"/>
            </a:lvl1pPr>
            <a:lvl2pPr marL="345826" indent="0">
              <a:buNone/>
              <a:defRPr sz="1500" b="1"/>
            </a:lvl2pPr>
            <a:lvl3pPr marL="691652" indent="0">
              <a:buNone/>
              <a:defRPr sz="1400" b="1"/>
            </a:lvl3pPr>
            <a:lvl4pPr marL="1037478" indent="0">
              <a:buNone/>
              <a:defRPr sz="1200" b="1"/>
            </a:lvl4pPr>
            <a:lvl5pPr marL="1383304" indent="0">
              <a:buNone/>
              <a:defRPr sz="1200" b="1"/>
            </a:lvl5pPr>
            <a:lvl6pPr marL="1729130" indent="0">
              <a:buNone/>
              <a:defRPr sz="1200" b="1"/>
            </a:lvl6pPr>
            <a:lvl7pPr marL="2074956" indent="0">
              <a:buNone/>
              <a:defRPr sz="1200" b="1"/>
            </a:lvl7pPr>
            <a:lvl8pPr marL="2420783" indent="0">
              <a:buNone/>
              <a:defRPr sz="1200" b="1"/>
            </a:lvl8pPr>
            <a:lvl9pPr marL="2766609"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462810" y="7829971"/>
            <a:ext cx="12928600" cy="1422404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4863620" y="5526743"/>
            <a:ext cx="12934373" cy="2303229"/>
          </a:xfrm>
        </p:spPr>
        <p:txBody>
          <a:bodyPr anchor="b"/>
          <a:lstStyle>
            <a:lvl1pPr marL="0" indent="0">
              <a:buNone/>
              <a:defRPr sz="1800" b="1"/>
            </a:lvl1pPr>
            <a:lvl2pPr marL="345826" indent="0">
              <a:buNone/>
              <a:defRPr sz="1500" b="1"/>
            </a:lvl2pPr>
            <a:lvl3pPr marL="691652" indent="0">
              <a:buNone/>
              <a:defRPr sz="1400" b="1"/>
            </a:lvl3pPr>
            <a:lvl4pPr marL="1037478" indent="0">
              <a:buNone/>
              <a:defRPr sz="1200" b="1"/>
            </a:lvl4pPr>
            <a:lvl5pPr marL="1383304" indent="0">
              <a:buNone/>
              <a:defRPr sz="1200" b="1"/>
            </a:lvl5pPr>
            <a:lvl6pPr marL="1729130" indent="0">
              <a:buNone/>
              <a:defRPr sz="1200" b="1"/>
            </a:lvl6pPr>
            <a:lvl7pPr marL="2074956" indent="0">
              <a:buNone/>
              <a:defRPr sz="1200" b="1"/>
            </a:lvl7pPr>
            <a:lvl8pPr marL="2420783" indent="0">
              <a:buNone/>
              <a:defRPr sz="1200" b="1"/>
            </a:lvl8pPr>
            <a:lvl9pPr marL="2766609"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4863620" y="7829971"/>
            <a:ext cx="12934373" cy="1422404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C19DC08B-FA6F-408E-A73C-9EA9EFB06AE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3281CFE-B120-4260-9A11-B4827EE024E3}"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53B53845-1DDD-49DC-A27B-B660FB66EF0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2810" y="983316"/>
            <a:ext cx="9626600" cy="4182876"/>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11440392" y="983317"/>
            <a:ext cx="16357600" cy="2107070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62810" y="5166193"/>
            <a:ext cx="9626600" cy="16887825"/>
          </a:xfrm>
        </p:spPr>
        <p:txBody>
          <a:bodyPr/>
          <a:lstStyle>
            <a:lvl1pPr marL="0" indent="0">
              <a:buNone/>
              <a:defRPr sz="1100"/>
            </a:lvl1pPr>
            <a:lvl2pPr marL="345826" indent="0">
              <a:buNone/>
              <a:defRPr sz="900"/>
            </a:lvl2pPr>
            <a:lvl3pPr marL="691652" indent="0">
              <a:buNone/>
              <a:defRPr sz="800"/>
            </a:lvl3pPr>
            <a:lvl4pPr marL="1037478" indent="0">
              <a:buNone/>
              <a:defRPr sz="700"/>
            </a:lvl4pPr>
            <a:lvl5pPr marL="1383304" indent="0">
              <a:buNone/>
              <a:defRPr sz="700"/>
            </a:lvl5pPr>
            <a:lvl6pPr marL="1729130" indent="0">
              <a:buNone/>
              <a:defRPr sz="700"/>
            </a:lvl6pPr>
            <a:lvl7pPr marL="2074956" indent="0">
              <a:buNone/>
              <a:defRPr sz="700"/>
            </a:lvl7pPr>
            <a:lvl8pPr marL="2420783" indent="0">
              <a:buNone/>
              <a:defRPr sz="700"/>
            </a:lvl8pPr>
            <a:lvl9pPr marL="2766609"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E1CF39D-BFE2-4109-AA11-44915260457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782" y="17282414"/>
            <a:ext cx="17556018" cy="2039751"/>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5735782" y="2206159"/>
            <a:ext cx="17556018" cy="14812776"/>
          </a:xfrm>
        </p:spPr>
        <p:txBody>
          <a:bodyPr/>
          <a:lstStyle>
            <a:lvl1pPr marL="0" indent="0">
              <a:buNone/>
              <a:defRPr sz="2400"/>
            </a:lvl1pPr>
            <a:lvl2pPr marL="345826" indent="0">
              <a:buNone/>
              <a:defRPr sz="2100"/>
            </a:lvl2pPr>
            <a:lvl3pPr marL="691652" indent="0">
              <a:buNone/>
              <a:defRPr sz="1800"/>
            </a:lvl3pPr>
            <a:lvl4pPr marL="1037478" indent="0">
              <a:buNone/>
              <a:defRPr sz="1500"/>
            </a:lvl4pPr>
            <a:lvl5pPr marL="1383304" indent="0">
              <a:buNone/>
              <a:defRPr sz="1500"/>
            </a:lvl5pPr>
            <a:lvl6pPr marL="1729130" indent="0">
              <a:buNone/>
              <a:defRPr sz="1500"/>
            </a:lvl6pPr>
            <a:lvl7pPr marL="2074956" indent="0">
              <a:buNone/>
              <a:defRPr sz="1500"/>
            </a:lvl7pPr>
            <a:lvl8pPr marL="2420783" indent="0">
              <a:buNone/>
              <a:defRPr sz="1500"/>
            </a:lvl8pPr>
            <a:lvl9pPr marL="2766609" indent="0">
              <a:buNone/>
              <a:defRPr sz="1500"/>
            </a:lvl9pPr>
          </a:lstStyle>
          <a:p>
            <a:endParaRPr lang="en-US" dirty="0"/>
          </a:p>
        </p:txBody>
      </p:sp>
      <p:sp>
        <p:nvSpPr>
          <p:cNvPr id="4" name="Text Placeholder 3"/>
          <p:cNvSpPr>
            <a:spLocks noGrp="1"/>
          </p:cNvSpPr>
          <p:nvPr>
            <p:ph type="body" sz="half" idx="2"/>
          </p:nvPr>
        </p:nvSpPr>
        <p:spPr>
          <a:xfrm>
            <a:off x="5735782" y="19322164"/>
            <a:ext cx="17556018" cy="2898261"/>
          </a:xfrm>
        </p:spPr>
        <p:txBody>
          <a:bodyPr/>
          <a:lstStyle>
            <a:lvl1pPr marL="0" indent="0">
              <a:buNone/>
              <a:defRPr sz="1100"/>
            </a:lvl1pPr>
            <a:lvl2pPr marL="345826" indent="0">
              <a:buNone/>
              <a:defRPr sz="900"/>
            </a:lvl2pPr>
            <a:lvl3pPr marL="691652" indent="0">
              <a:buNone/>
              <a:defRPr sz="800"/>
            </a:lvl3pPr>
            <a:lvl4pPr marL="1037478" indent="0">
              <a:buNone/>
              <a:defRPr sz="700"/>
            </a:lvl4pPr>
            <a:lvl5pPr marL="1383304" indent="0">
              <a:buNone/>
              <a:defRPr sz="700"/>
            </a:lvl5pPr>
            <a:lvl6pPr marL="1729130" indent="0">
              <a:buNone/>
              <a:defRPr sz="700"/>
            </a:lvl6pPr>
            <a:lvl7pPr marL="2074956" indent="0">
              <a:buNone/>
              <a:defRPr sz="700"/>
            </a:lvl7pPr>
            <a:lvl8pPr marL="2420783" indent="0">
              <a:buNone/>
              <a:defRPr sz="700"/>
            </a:lvl8pPr>
            <a:lvl9pPr marL="2766609"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8507662-779B-4B82-9D28-D4DAE7702EF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4792" y="2194813"/>
            <a:ext cx="24871218" cy="4114800"/>
          </a:xfrm>
          <a:prstGeom prst="rect">
            <a:avLst/>
          </a:prstGeom>
          <a:noFill/>
          <a:ln w="9525">
            <a:noFill/>
            <a:miter lim="800000"/>
            <a:headEnd/>
            <a:tailEnd/>
          </a:ln>
          <a:effectLst/>
        </p:spPr>
        <p:txBody>
          <a:bodyPr vert="horz" wrap="square" lIns="261357" tIns="130679" rIns="261357" bIns="13067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4792" y="7132825"/>
            <a:ext cx="24871218" cy="14812776"/>
          </a:xfrm>
          <a:prstGeom prst="rect">
            <a:avLst/>
          </a:prstGeom>
          <a:noFill/>
          <a:ln w="9525">
            <a:noFill/>
            <a:miter lim="800000"/>
            <a:headEnd/>
            <a:tailEnd/>
          </a:ln>
          <a:effectLst/>
        </p:spPr>
        <p:txBody>
          <a:bodyPr vert="horz" wrap="square" lIns="261357" tIns="130679" rIns="261357" bIns="1306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4791" y="22493990"/>
            <a:ext cx="6096000" cy="1646424"/>
          </a:xfrm>
          <a:prstGeom prst="rect">
            <a:avLst/>
          </a:prstGeom>
          <a:noFill/>
          <a:ln w="9525">
            <a:noFill/>
            <a:miter lim="800000"/>
            <a:headEnd/>
            <a:tailEnd/>
          </a:ln>
          <a:effectLst/>
        </p:spPr>
        <p:txBody>
          <a:bodyPr vert="horz" wrap="square" lIns="261357" tIns="130679" rIns="261357" bIns="130679" numCol="1" anchor="t" anchorCtr="0" compatLnSpc="1">
            <a:prstTxWarp prst="textNoShape">
              <a:avLst/>
            </a:prstTxWarp>
          </a:bodyPr>
          <a:lstStyle>
            <a:lvl1pPr defTabSz="2612908">
              <a:defRPr sz="4000">
                <a:latin typeface="+mn-lt"/>
              </a:defRPr>
            </a:lvl1pPr>
          </a:lstStyle>
          <a:p>
            <a:endParaRPr lang="en-US" dirty="0"/>
          </a:p>
        </p:txBody>
      </p:sp>
      <p:sp>
        <p:nvSpPr>
          <p:cNvPr id="1029" name="Rectangle 5"/>
          <p:cNvSpPr>
            <a:spLocks noGrp="1" noChangeArrowheads="1"/>
          </p:cNvSpPr>
          <p:nvPr>
            <p:ph type="ftr" sz="quarter" idx="3"/>
          </p:nvPr>
        </p:nvSpPr>
        <p:spPr bwMode="auto">
          <a:xfrm>
            <a:off x="9997210" y="22493990"/>
            <a:ext cx="9266382" cy="1646424"/>
          </a:xfrm>
          <a:prstGeom prst="rect">
            <a:avLst/>
          </a:prstGeom>
          <a:noFill/>
          <a:ln w="9525">
            <a:noFill/>
            <a:miter lim="800000"/>
            <a:headEnd/>
            <a:tailEnd/>
          </a:ln>
          <a:effectLst/>
        </p:spPr>
        <p:txBody>
          <a:bodyPr vert="horz" wrap="square" lIns="261357" tIns="130679" rIns="261357" bIns="130679" numCol="1" anchor="t" anchorCtr="0" compatLnSpc="1">
            <a:prstTxWarp prst="textNoShape">
              <a:avLst/>
            </a:prstTxWarp>
          </a:bodyPr>
          <a:lstStyle>
            <a:lvl1pPr algn="ctr" defTabSz="2612908">
              <a:defRPr sz="4000">
                <a:latin typeface="+mn-lt"/>
              </a:defRPr>
            </a:lvl1pPr>
          </a:lstStyle>
          <a:p>
            <a:endParaRPr lang="en-US" dirty="0"/>
          </a:p>
        </p:txBody>
      </p:sp>
      <p:sp>
        <p:nvSpPr>
          <p:cNvPr id="1030" name="Rectangle 6"/>
          <p:cNvSpPr>
            <a:spLocks noGrp="1" noChangeArrowheads="1"/>
          </p:cNvSpPr>
          <p:nvPr>
            <p:ph type="sldNum" sz="quarter" idx="4"/>
          </p:nvPr>
        </p:nvSpPr>
        <p:spPr bwMode="auto">
          <a:xfrm>
            <a:off x="20970009" y="22493990"/>
            <a:ext cx="6096000" cy="1646424"/>
          </a:xfrm>
          <a:prstGeom prst="rect">
            <a:avLst/>
          </a:prstGeom>
          <a:noFill/>
          <a:ln w="9525">
            <a:noFill/>
            <a:miter lim="800000"/>
            <a:headEnd/>
            <a:tailEnd/>
          </a:ln>
          <a:effectLst/>
        </p:spPr>
        <p:txBody>
          <a:bodyPr vert="horz" wrap="square" lIns="261357" tIns="130679" rIns="261357" bIns="130679" numCol="1" anchor="t" anchorCtr="0" compatLnSpc="1">
            <a:prstTxWarp prst="textNoShape">
              <a:avLst/>
            </a:prstTxWarp>
          </a:bodyPr>
          <a:lstStyle>
            <a:lvl1pPr algn="r" defTabSz="2612908">
              <a:defRPr sz="4000">
                <a:latin typeface="+mn-lt"/>
              </a:defRPr>
            </a:lvl1pPr>
          </a:lstStyle>
          <a:p>
            <a:fld id="{428C2F19-ADC6-4CF3-BC27-AB15901D16C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12908" rtl="0" fontAlgn="base">
        <a:spcBef>
          <a:spcPct val="0"/>
        </a:spcBef>
        <a:spcAft>
          <a:spcPct val="0"/>
        </a:spcAft>
        <a:defRPr sz="12600">
          <a:solidFill>
            <a:schemeClr val="tx2"/>
          </a:solidFill>
          <a:latin typeface="+mj-lt"/>
          <a:ea typeface="+mj-ea"/>
          <a:cs typeface="+mj-cs"/>
        </a:defRPr>
      </a:lvl1pPr>
      <a:lvl2pPr algn="ctr" defTabSz="2612908" rtl="0" fontAlgn="base">
        <a:spcBef>
          <a:spcPct val="0"/>
        </a:spcBef>
        <a:spcAft>
          <a:spcPct val="0"/>
        </a:spcAft>
        <a:defRPr sz="12600">
          <a:solidFill>
            <a:schemeClr val="tx2"/>
          </a:solidFill>
          <a:latin typeface="Times New Roman" pitchFamily="18" charset="0"/>
        </a:defRPr>
      </a:lvl2pPr>
      <a:lvl3pPr algn="ctr" defTabSz="2612908" rtl="0" fontAlgn="base">
        <a:spcBef>
          <a:spcPct val="0"/>
        </a:spcBef>
        <a:spcAft>
          <a:spcPct val="0"/>
        </a:spcAft>
        <a:defRPr sz="12600">
          <a:solidFill>
            <a:schemeClr val="tx2"/>
          </a:solidFill>
          <a:latin typeface="Times New Roman" pitchFamily="18" charset="0"/>
        </a:defRPr>
      </a:lvl3pPr>
      <a:lvl4pPr algn="ctr" defTabSz="2612908" rtl="0" fontAlgn="base">
        <a:spcBef>
          <a:spcPct val="0"/>
        </a:spcBef>
        <a:spcAft>
          <a:spcPct val="0"/>
        </a:spcAft>
        <a:defRPr sz="12600">
          <a:solidFill>
            <a:schemeClr val="tx2"/>
          </a:solidFill>
          <a:latin typeface="Times New Roman" pitchFamily="18" charset="0"/>
        </a:defRPr>
      </a:lvl4pPr>
      <a:lvl5pPr algn="ctr" defTabSz="2612908" rtl="0" fontAlgn="base">
        <a:spcBef>
          <a:spcPct val="0"/>
        </a:spcBef>
        <a:spcAft>
          <a:spcPct val="0"/>
        </a:spcAft>
        <a:defRPr sz="12600">
          <a:solidFill>
            <a:schemeClr val="tx2"/>
          </a:solidFill>
          <a:latin typeface="Times New Roman" pitchFamily="18" charset="0"/>
        </a:defRPr>
      </a:lvl5pPr>
      <a:lvl6pPr marL="345826" algn="ctr" defTabSz="2612908" rtl="0" fontAlgn="base">
        <a:spcBef>
          <a:spcPct val="0"/>
        </a:spcBef>
        <a:spcAft>
          <a:spcPct val="0"/>
        </a:spcAft>
        <a:defRPr sz="12600">
          <a:solidFill>
            <a:schemeClr val="tx2"/>
          </a:solidFill>
          <a:latin typeface="Times New Roman" pitchFamily="18" charset="0"/>
        </a:defRPr>
      </a:lvl6pPr>
      <a:lvl7pPr marL="691652" algn="ctr" defTabSz="2612908" rtl="0" fontAlgn="base">
        <a:spcBef>
          <a:spcPct val="0"/>
        </a:spcBef>
        <a:spcAft>
          <a:spcPct val="0"/>
        </a:spcAft>
        <a:defRPr sz="12600">
          <a:solidFill>
            <a:schemeClr val="tx2"/>
          </a:solidFill>
          <a:latin typeface="Times New Roman" pitchFamily="18" charset="0"/>
        </a:defRPr>
      </a:lvl7pPr>
      <a:lvl8pPr marL="1037478" algn="ctr" defTabSz="2612908" rtl="0" fontAlgn="base">
        <a:spcBef>
          <a:spcPct val="0"/>
        </a:spcBef>
        <a:spcAft>
          <a:spcPct val="0"/>
        </a:spcAft>
        <a:defRPr sz="12600">
          <a:solidFill>
            <a:schemeClr val="tx2"/>
          </a:solidFill>
          <a:latin typeface="Times New Roman" pitchFamily="18" charset="0"/>
        </a:defRPr>
      </a:lvl8pPr>
      <a:lvl9pPr marL="1383304" algn="ctr" defTabSz="2612908" rtl="0" fontAlgn="base">
        <a:spcBef>
          <a:spcPct val="0"/>
        </a:spcBef>
        <a:spcAft>
          <a:spcPct val="0"/>
        </a:spcAft>
        <a:defRPr sz="12600">
          <a:solidFill>
            <a:schemeClr val="tx2"/>
          </a:solidFill>
          <a:latin typeface="Times New Roman" pitchFamily="18" charset="0"/>
        </a:defRPr>
      </a:lvl9pPr>
    </p:titleStyle>
    <p:bodyStyle>
      <a:lvl1pPr marL="979841" indent="-979841" algn="l" defTabSz="2612908" rtl="0" fontAlgn="base">
        <a:spcBef>
          <a:spcPct val="20000"/>
        </a:spcBef>
        <a:spcAft>
          <a:spcPct val="0"/>
        </a:spcAft>
        <a:buChar char="•"/>
        <a:defRPr sz="9200">
          <a:solidFill>
            <a:schemeClr val="tx1"/>
          </a:solidFill>
          <a:latin typeface="+mn-lt"/>
          <a:ea typeface="+mn-ea"/>
          <a:cs typeface="+mn-cs"/>
        </a:defRPr>
      </a:lvl1pPr>
      <a:lvl2pPr marL="2124189" indent="-816534" algn="l" defTabSz="2612908" rtl="0" fontAlgn="base">
        <a:spcBef>
          <a:spcPct val="20000"/>
        </a:spcBef>
        <a:spcAft>
          <a:spcPct val="0"/>
        </a:spcAft>
        <a:buChar char="–"/>
        <a:defRPr sz="8000">
          <a:solidFill>
            <a:schemeClr val="tx1"/>
          </a:solidFill>
          <a:latin typeface="+mn-lt"/>
        </a:defRPr>
      </a:lvl2pPr>
      <a:lvl3pPr marL="3267336" indent="-654428" algn="l" defTabSz="2612908" rtl="0" fontAlgn="base">
        <a:spcBef>
          <a:spcPct val="20000"/>
        </a:spcBef>
        <a:spcAft>
          <a:spcPct val="0"/>
        </a:spcAft>
        <a:buChar char="•"/>
        <a:defRPr sz="6900">
          <a:solidFill>
            <a:schemeClr val="tx1"/>
          </a:solidFill>
          <a:latin typeface="+mn-lt"/>
        </a:defRPr>
      </a:lvl3pPr>
      <a:lvl4pPr marL="4573790" indent="-653227" algn="l" defTabSz="2612908" rtl="0" fontAlgn="base">
        <a:spcBef>
          <a:spcPct val="20000"/>
        </a:spcBef>
        <a:spcAft>
          <a:spcPct val="0"/>
        </a:spcAft>
        <a:buChar char="–"/>
        <a:defRPr sz="5700">
          <a:solidFill>
            <a:schemeClr val="tx1"/>
          </a:solidFill>
          <a:latin typeface="+mn-lt"/>
        </a:defRPr>
      </a:lvl4pPr>
      <a:lvl5pPr marL="5880245" indent="-653227" algn="l" defTabSz="2612908" rtl="0" fontAlgn="base">
        <a:spcBef>
          <a:spcPct val="20000"/>
        </a:spcBef>
        <a:spcAft>
          <a:spcPct val="0"/>
        </a:spcAft>
        <a:buChar char="»"/>
        <a:defRPr sz="5700">
          <a:solidFill>
            <a:schemeClr val="tx1"/>
          </a:solidFill>
          <a:latin typeface="+mn-lt"/>
        </a:defRPr>
      </a:lvl5pPr>
      <a:lvl6pPr marL="6226071" indent="-653227" algn="l" defTabSz="2612908" rtl="0" fontAlgn="base">
        <a:spcBef>
          <a:spcPct val="20000"/>
        </a:spcBef>
        <a:spcAft>
          <a:spcPct val="0"/>
        </a:spcAft>
        <a:buChar char="»"/>
        <a:defRPr sz="5700">
          <a:solidFill>
            <a:schemeClr val="tx1"/>
          </a:solidFill>
          <a:latin typeface="+mn-lt"/>
        </a:defRPr>
      </a:lvl6pPr>
      <a:lvl7pPr marL="6571897" indent="-653227" algn="l" defTabSz="2612908" rtl="0" fontAlgn="base">
        <a:spcBef>
          <a:spcPct val="20000"/>
        </a:spcBef>
        <a:spcAft>
          <a:spcPct val="0"/>
        </a:spcAft>
        <a:buChar char="»"/>
        <a:defRPr sz="5700">
          <a:solidFill>
            <a:schemeClr val="tx1"/>
          </a:solidFill>
          <a:latin typeface="+mn-lt"/>
        </a:defRPr>
      </a:lvl7pPr>
      <a:lvl8pPr marL="6917723" indent="-653227" algn="l" defTabSz="2612908" rtl="0" fontAlgn="base">
        <a:spcBef>
          <a:spcPct val="20000"/>
        </a:spcBef>
        <a:spcAft>
          <a:spcPct val="0"/>
        </a:spcAft>
        <a:buChar char="»"/>
        <a:defRPr sz="5700">
          <a:solidFill>
            <a:schemeClr val="tx1"/>
          </a:solidFill>
          <a:latin typeface="+mn-lt"/>
        </a:defRPr>
      </a:lvl8pPr>
      <a:lvl9pPr marL="7263549" indent="-653227" algn="l" defTabSz="2612908" rtl="0" fontAlgn="base">
        <a:spcBef>
          <a:spcPct val="20000"/>
        </a:spcBef>
        <a:spcAft>
          <a:spcPct val="0"/>
        </a:spcAft>
        <a:buChar char="»"/>
        <a:defRPr sz="5700">
          <a:solidFill>
            <a:schemeClr val="tx1"/>
          </a:solidFill>
          <a:latin typeface="+mn-lt"/>
        </a:defRPr>
      </a:lvl9pPr>
    </p:bodyStyle>
    <p:otherStyle>
      <a:defPPr>
        <a:defRPr lang="en-US"/>
      </a:defPPr>
      <a:lvl1pPr marL="0" algn="l" defTabSz="691652" rtl="0" eaLnBrk="1" latinLnBrk="0" hangingPunct="1">
        <a:defRPr sz="1400" kern="1200">
          <a:solidFill>
            <a:schemeClr val="tx1"/>
          </a:solidFill>
          <a:latin typeface="+mn-lt"/>
          <a:ea typeface="+mn-ea"/>
          <a:cs typeface="+mn-cs"/>
        </a:defRPr>
      </a:lvl1pPr>
      <a:lvl2pPr marL="345826" algn="l" defTabSz="691652" rtl="0" eaLnBrk="1" latinLnBrk="0" hangingPunct="1">
        <a:defRPr sz="1400" kern="1200">
          <a:solidFill>
            <a:schemeClr val="tx1"/>
          </a:solidFill>
          <a:latin typeface="+mn-lt"/>
          <a:ea typeface="+mn-ea"/>
          <a:cs typeface="+mn-cs"/>
        </a:defRPr>
      </a:lvl2pPr>
      <a:lvl3pPr marL="691652" algn="l" defTabSz="691652" rtl="0" eaLnBrk="1" latinLnBrk="0" hangingPunct="1">
        <a:defRPr sz="1400" kern="1200">
          <a:solidFill>
            <a:schemeClr val="tx1"/>
          </a:solidFill>
          <a:latin typeface="+mn-lt"/>
          <a:ea typeface="+mn-ea"/>
          <a:cs typeface="+mn-cs"/>
        </a:defRPr>
      </a:lvl3pPr>
      <a:lvl4pPr marL="1037478" algn="l" defTabSz="691652" rtl="0" eaLnBrk="1" latinLnBrk="0" hangingPunct="1">
        <a:defRPr sz="1400" kern="1200">
          <a:solidFill>
            <a:schemeClr val="tx1"/>
          </a:solidFill>
          <a:latin typeface="+mn-lt"/>
          <a:ea typeface="+mn-ea"/>
          <a:cs typeface="+mn-cs"/>
        </a:defRPr>
      </a:lvl4pPr>
      <a:lvl5pPr marL="1383304" algn="l" defTabSz="691652" rtl="0" eaLnBrk="1" latinLnBrk="0" hangingPunct="1">
        <a:defRPr sz="1400" kern="1200">
          <a:solidFill>
            <a:schemeClr val="tx1"/>
          </a:solidFill>
          <a:latin typeface="+mn-lt"/>
          <a:ea typeface="+mn-ea"/>
          <a:cs typeface="+mn-cs"/>
        </a:defRPr>
      </a:lvl5pPr>
      <a:lvl6pPr marL="1729130" algn="l" defTabSz="691652" rtl="0" eaLnBrk="1" latinLnBrk="0" hangingPunct="1">
        <a:defRPr sz="1400" kern="1200">
          <a:solidFill>
            <a:schemeClr val="tx1"/>
          </a:solidFill>
          <a:latin typeface="+mn-lt"/>
          <a:ea typeface="+mn-ea"/>
          <a:cs typeface="+mn-cs"/>
        </a:defRPr>
      </a:lvl6pPr>
      <a:lvl7pPr marL="2074956" algn="l" defTabSz="691652" rtl="0" eaLnBrk="1" latinLnBrk="0" hangingPunct="1">
        <a:defRPr sz="1400" kern="1200">
          <a:solidFill>
            <a:schemeClr val="tx1"/>
          </a:solidFill>
          <a:latin typeface="+mn-lt"/>
          <a:ea typeface="+mn-ea"/>
          <a:cs typeface="+mn-cs"/>
        </a:defRPr>
      </a:lvl7pPr>
      <a:lvl8pPr marL="2420783" algn="l" defTabSz="691652" rtl="0" eaLnBrk="1" latinLnBrk="0" hangingPunct="1">
        <a:defRPr sz="1400" kern="1200">
          <a:solidFill>
            <a:schemeClr val="tx1"/>
          </a:solidFill>
          <a:latin typeface="+mn-lt"/>
          <a:ea typeface="+mn-ea"/>
          <a:cs typeface="+mn-cs"/>
        </a:defRPr>
      </a:lvl8pPr>
      <a:lvl9pPr marL="2766609" algn="l" defTabSz="69165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fsan.fda.gov/~dms/foodlab.html" TargetMode="External"/><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physicscentral.com/athome/iron.html" TargetMode="External"/><Relationship Id="rId4" Type="http://schemas.openxmlformats.org/officeDocument/2006/relationships/hyperlink" Target="http://dwb4.unl.edu/chemistry/beckerdemos/BD00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4" name="Text Box 16"/>
          <p:cNvSpPr txBox="1">
            <a:spLocks noChangeArrowheads="1"/>
          </p:cNvSpPr>
          <p:nvPr/>
        </p:nvSpPr>
        <p:spPr bwMode="auto">
          <a:xfrm>
            <a:off x="20543522" y="18745200"/>
            <a:ext cx="5440678" cy="1928147"/>
          </a:xfrm>
          <a:prstGeom prst="rect">
            <a:avLst/>
          </a:prstGeom>
          <a:noFill/>
          <a:ln w="12700">
            <a:noFill/>
            <a:miter lim="800000"/>
            <a:headEnd/>
            <a:tailEnd/>
          </a:ln>
          <a:effectLst/>
        </p:spPr>
        <p:txBody>
          <a:bodyPr wrap="square" lIns="58638" tIns="58638" rIns="58638" bIns="58638">
            <a:spAutoFit/>
          </a:bodyPr>
          <a:lstStyle/>
          <a:p>
            <a:pPr defTabSz="585983">
              <a:spcBef>
                <a:spcPct val="50000"/>
              </a:spcBef>
            </a:pPr>
            <a:r>
              <a:rPr lang="en-US" sz="2000" b="1" dirty="0" smtClean="0">
                <a:latin typeface="Times New Roman" pitchFamily="18" charset="0"/>
              </a:rPr>
              <a:t>Ack</a:t>
            </a:r>
            <a:r>
              <a:rPr lang="en-US" sz="2000" b="1" dirty="0">
                <a:latin typeface="Times New Roman" pitchFamily="18" charset="0"/>
              </a:rPr>
              <a:t>nowledgments</a:t>
            </a:r>
          </a:p>
          <a:p>
            <a:r>
              <a:rPr lang="en-US" sz="1600" dirty="0" smtClean="0">
                <a:latin typeface="+mj-lt"/>
              </a:rPr>
              <a:t>This project was adapted from a student project submitted to the Marin County Science Fair in California. </a:t>
            </a:r>
          </a:p>
          <a:p>
            <a:r>
              <a:rPr lang="en-US" sz="1600" dirty="0" smtClean="0">
                <a:latin typeface="+mj-lt"/>
              </a:rPr>
              <a:t>Sara </a:t>
            </a:r>
            <a:r>
              <a:rPr lang="en-US" sz="1600" dirty="0">
                <a:latin typeface="+mj-lt"/>
              </a:rPr>
              <a:t>Agee, Ph.D., Science Buddies </a:t>
            </a:r>
          </a:p>
          <a:p>
            <a:r>
              <a:rPr lang="en-US" sz="1600" b="1" dirty="0">
                <a:solidFill>
                  <a:schemeClr val="accent2"/>
                </a:solidFill>
                <a:latin typeface="+mj-lt"/>
              </a:rPr>
              <a:t>informationhttp://www.sciencebuddies.org/science-fair-projects/project_ideas/FoodSci_p003.shtml</a:t>
            </a:r>
            <a:endParaRPr lang="en-US" sz="1600" dirty="0">
              <a:latin typeface="+mj-lt"/>
            </a:endParaRPr>
          </a:p>
          <a:p>
            <a:pPr defTabSz="585983">
              <a:spcBef>
                <a:spcPct val="10000"/>
              </a:spcBef>
            </a:pPr>
            <a:endParaRPr lang="en-US" sz="1600" dirty="0">
              <a:latin typeface="+mj-lt"/>
            </a:endParaRPr>
          </a:p>
        </p:txBody>
      </p:sp>
      <p:sp>
        <p:nvSpPr>
          <p:cNvPr id="2055" name="Text Box 7"/>
          <p:cNvSpPr txBox="1">
            <a:spLocks noChangeArrowheads="1"/>
          </p:cNvSpPr>
          <p:nvPr/>
        </p:nvSpPr>
        <p:spPr bwMode="auto">
          <a:xfrm>
            <a:off x="2590800" y="2438400"/>
            <a:ext cx="6934200" cy="10544352"/>
          </a:xfrm>
          <a:prstGeom prst="rect">
            <a:avLst/>
          </a:prstGeom>
          <a:noFill/>
          <a:ln w="12700">
            <a:noFill/>
            <a:miter lim="800000"/>
            <a:headEnd/>
            <a:tailEnd/>
          </a:ln>
          <a:effectLst/>
        </p:spPr>
        <p:txBody>
          <a:bodyPr wrap="square" lIns="58638" tIns="58638" rIns="58638" bIns="58638">
            <a:spAutoFit/>
          </a:bodyPr>
          <a:lstStyle/>
          <a:p>
            <a:r>
              <a:rPr lang="en-US" sz="3100" b="1" dirty="0">
                <a:solidFill>
                  <a:schemeClr val="accent2"/>
                </a:solidFill>
                <a:latin typeface="+mn-lt"/>
              </a:rPr>
              <a:t>Introduction</a:t>
            </a:r>
          </a:p>
          <a:p>
            <a:r>
              <a:rPr lang="en-US" sz="1800" dirty="0">
                <a:latin typeface="+mn-lt"/>
              </a:rPr>
              <a:t>Many brand name foods contain additives. When a food manufacturer adds a nutritional supplement as an additive to a processed food, they are required to report that information on the food label. The %Daily Values (%DV's) are based on the daily value recommendations for key nutrients for a 2,000 calorie daily diet. The %DV helps you determine if a serving of food is high or low in a nutrient (USFDA, 2004). The higher the percentage, the more of that nutrient is present in the food; the lower the percentage, the less of that nutrient is present in the food. In this experiment, I will use a magnet to pull supplemental iron additives out of selected breakfast cereals. Then I will weigh the iron </a:t>
            </a:r>
            <a:r>
              <a:rPr lang="en-US" sz="1800" dirty="0" smtClean="0">
                <a:latin typeface="+mn-lt"/>
              </a:rPr>
              <a:t>powder </a:t>
            </a:r>
            <a:r>
              <a:rPr lang="en-US" sz="1800" dirty="0">
                <a:latin typeface="+mn-lt"/>
              </a:rPr>
              <a:t>extracted from the selected cereals to see how much iron they contain. </a:t>
            </a:r>
            <a:endParaRPr lang="en-US" sz="1800" dirty="0" smtClean="0">
              <a:latin typeface="+mn-lt"/>
            </a:endParaRPr>
          </a:p>
          <a:p>
            <a:endParaRPr lang="en-US" sz="1800" dirty="0">
              <a:latin typeface="+mn-lt"/>
            </a:endParaRPr>
          </a:p>
          <a:p>
            <a:pPr marL="216141" indent="-216141">
              <a:buFont typeface="Wingdings" pitchFamily="2" charset="2"/>
              <a:buChar char="q"/>
            </a:pPr>
            <a:r>
              <a:rPr lang="en-US" sz="1800" b="1" dirty="0">
                <a:solidFill>
                  <a:schemeClr val="accent2"/>
                </a:solidFill>
                <a:latin typeface="+mn-lt"/>
              </a:rPr>
              <a:t>Question</a:t>
            </a:r>
            <a:r>
              <a:rPr lang="en-US" sz="1800" dirty="0">
                <a:solidFill>
                  <a:schemeClr val="accent2"/>
                </a:solidFill>
                <a:latin typeface="+mn-lt"/>
              </a:rPr>
              <a:t> </a:t>
            </a:r>
          </a:p>
          <a:p>
            <a:pPr marL="216141" indent="-216141"/>
            <a:r>
              <a:rPr lang="en-US" sz="1800" dirty="0" smtClean="0">
                <a:latin typeface="+mn-lt"/>
              </a:rPr>
              <a:t>	How </a:t>
            </a:r>
            <a:r>
              <a:rPr lang="en-US" sz="1800" dirty="0">
                <a:latin typeface="+mn-lt"/>
              </a:rPr>
              <a:t>much iron is in my cereal? </a:t>
            </a:r>
          </a:p>
          <a:p>
            <a:pPr marL="216141" indent="-216141"/>
            <a:r>
              <a:rPr lang="en-US" sz="1800" dirty="0" smtClean="0">
                <a:latin typeface="+mn-lt"/>
              </a:rPr>
              <a:t>	Which </a:t>
            </a:r>
            <a:r>
              <a:rPr lang="en-US" sz="1800" dirty="0">
                <a:latin typeface="+mn-lt"/>
              </a:rPr>
              <a:t>brand of cereal will have the most iron in it? </a:t>
            </a:r>
          </a:p>
          <a:p>
            <a:pPr marL="216141" indent="-216141">
              <a:buFont typeface="Wingdings" pitchFamily="2" charset="2"/>
              <a:buChar char="q"/>
            </a:pPr>
            <a:r>
              <a:rPr lang="en-US" sz="1800" b="1" dirty="0" smtClean="0">
                <a:solidFill>
                  <a:schemeClr val="accent2"/>
                </a:solidFill>
                <a:latin typeface="+mn-lt"/>
              </a:rPr>
              <a:t>Objective</a:t>
            </a:r>
          </a:p>
          <a:p>
            <a:pPr marL="216141" indent="-216141"/>
            <a:r>
              <a:rPr lang="en-US" sz="1800" dirty="0" smtClean="0">
                <a:latin typeface="+mn-lt"/>
              </a:rPr>
              <a:t>	The objective of this experiment is to devise a method of extracting supplemental iron from food to compare the iron content of several brands of breakfast cereal.</a:t>
            </a:r>
            <a:endParaRPr lang="en-US" sz="1800" b="1" dirty="0" smtClean="0">
              <a:latin typeface="+mn-lt"/>
            </a:endParaRPr>
          </a:p>
          <a:p>
            <a:pPr marL="216141" indent="-216141">
              <a:buFont typeface="Wingdings" pitchFamily="2" charset="2"/>
              <a:buChar char="q"/>
            </a:pPr>
            <a:r>
              <a:rPr lang="en-US" sz="1800" b="1" dirty="0" smtClean="0">
                <a:latin typeface="+mn-lt"/>
              </a:rPr>
              <a:t> </a:t>
            </a:r>
            <a:r>
              <a:rPr lang="en-US" sz="1800" b="1" dirty="0" smtClean="0">
                <a:solidFill>
                  <a:schemeClr val="accent2"/>
                </a:solidFill>
                <a:latin typeface="+mn-lt"/>
              </a:rPr>
              <a:t>Hypothesis</a:t>
            </a:r>
          </a:p>
          <a:p>
            <a:pPr marL="216141" indent="-216141"/>
            <a:r>
              <a:rPr lang="en-US" sz="1800" dirty="0" smtClean="0">
                <a:latin typeface="+mn-lt"/>
              </a:rPr>
              <a:t>	Mini Wheats will show the most iron extracted then Raisin Bran or Honey Bunches of Oats because it has a higher listed iron percentage  per serving (90%)  than the other two (60%).</a:t>
            </a:r>
          </a:p>
          <a:p>
            <a:pPr marL="216141" indent="-216141"/>
            <a:endParaRPr lang="en-US" sz="1800" dirty="0" smtClean="0">
              <a:latin typeface="+mj-lt"/>
            </a:endParaRPr>
          </a:p>
          <a:p>
            <a:pPr marL="216141" indent="-216141"/>
            <a:endParaRPr lang="en-US" sz="1800" dirty="0" smtClean="0">
              <a:latin typeface="+mn-lt"/>
            </a:endParaRPr>
          </a:p>
          <a:p>
            <a:pPr marL="216141" indent="-216141">
              <a:buFont typeface="Wingdings" pitchFamily="2" charset="2"/>
              <a:buChar char="q"/>
            </a:pPr>
            <a:endParaRPr lang="en-US" sz="1800" b="1" dirty="0">
              <a:latin typeface="+mj-lt"/>
            </a:endParaRPr>
          </a:p>
          <a:p>
            <a:r>
              <a:rPr lang="en-US" sz="1800" dirty="0">
                <a:latin typeface="+mj-lt"/>
              </a:rPr>
              <a:t> </a:t>
            </a:r>
            <a:endParaRPr lang="en-US" sz="1800" dirty="0" smtClean="0">
              <a:latin typeface="+mj-lt"/>
            </a:endParaRPr>
          </a:p>
          <a:p>
            <a:endParaRPr lang="en-US" sz="1800" dirty="0" smtClean="0">
              <a:latin typeface="+mj-lt"/>
            </a:endParaRPr>
          </a:p>
          <a:p>
            <a:endParaRPr lang="en-US" sz="3200" dirty="0">
              <a:latin typeface="+mj-lt"/>
            </a:endParaRPr>
          </a:p>
          <a:p>
            <a:r>
              <a:rPr lang="en-US" sz="3200" dirty="0">
                <a:latin typeface="+mj-lt"/>
              </a:rPr>
              <a:t/>
            </a:r>
            <a:br>
              <a:rPr lang="en-US" sz="3200" dirty="0">
                <a:latin typeface="+mj-lt"/>
              </a:rPr>
            </a:br>
            <a:endParaRPr lang="en-US" sz="3200" dirty="0">
              <a:latin typeface="+mj-lt"/>
            </a:endParaRPr>
          </a:p>
          <a:p>
            <a:pPr algn="just" defTabSz="585983">
              <a:spcBef>
                <a:spcPct val="50000"/>
              </a:spcBef>
              <a:tabLst>
                <a:tab pos="320610" algn="l"/>
              </a:tabLst>
            </a:pPr>
            <a:endParaRPr lang="en-US" sz="3100" b="1" dirty="0">
              <a:latin typeface="Times New Roman" pitchFamily="18" charset="0"/>
            </a:endParaRPr>
          </a:p>
        </p:txBody>
      </p:sp>
      <p:sp>
        <p:nvSpPr>
          <p:cNvPr id="2059" name="Text Box 11"/>
          <p:cNvSpPr txBox="1">
            <a:spLocks noChangeArrowheads="1"/>
          </p:cNvSpPr>
          <p:nvPr/>
        </p:nvSpPr>
        <p:spPr bwMode="auto">
          <a:xfrm>
            <a:off x="2590800" y="10134600"/>
            <a:ext cx="5746172" cy="12809588"/>
          </a:xfrm>
          <a:prstGeom prst="rect">
            <a:avLst/>
          </a:prstGeom>
          <a:noFill/>
          <a:ln w="12700">
            <a:noFill/>
            <a:miter lim="800000"/>
            <a:headEnd/>
            <a:tailEnd/>
          </a:ln>
          <a:effectLst/>
        </p:spPr>
        <p:txBody>
          <a:bodyPr wrap="square" lIns="58638" tIns="58638" rIns="58638" bIns="58638">
            <a:spAutoFit/>
          </a:bodyPr>
          <a:lstStyle/>
          <a:p>
            <a:pPr algn="just" defTabSz="585983">
              <a:spcBef>
                <a:spcPct val="50000"/>
              </a:spcBef>
              <a:tabLst>
                <a:tab pos="325413" algn="l"/>
              </a:tabLst>
            </a:pPr>
            <a:r>
              <a:rPr lang="en-US" b="1" dirty="0" smtClean="0">
                <a:solidFill>
                  <a:schemeClr val="accent6"/>
                </a:solidFill>
                <a:latin typeface="+mj-lt"/>
              </a:rPr>
              <a:t>Method and Materials</a:t>
            </a:r>
            <a:endParaRPr lang="en-US" dirty="0" smtClean="0">
              <a:solidFill>
                <a:schemeClr val="accent6"/>
              </a:solidFill>
              <a:latin typeface="+mj-lt"/>
            </a:endParaRPr>
          </a:p>
          <a:p>
            <a:pPr defTabSz="585983">
              <a:spcBef>
                <a:spcPct val="10000"/>
              </a:spcBef>
              <a:tabLst>
                <a:tab pos="325413" algn="l"/>
              </a:tabLst>
            </a:pPr>
            <a:r>
              <a:rPr lang="en-US" sz="1800" dirty="0" smtClean="0">
                <a:latin typeface="+mj-lt"/>
              </a:rPr>
              <a:t>Assortment of breakfast cereals</a:t>
            </a:r>
          </a:p>
          <a:p>
            <a:pPr defTabSz="585983">
              <a:spcBef>
                <a:spcPct val="10000"/>
              </a:spcBef>
              <a:tabLst>
                <a:tab pos="325413" algn="l"/>
              </a:tabLst>
            </a:pPr>
            <a:r>
              <a:rPr lang="en-US" sz="1800" dirty="0" smtClean="0">
                <a:latin typeface="+mj-lt"/>
              </a:rPr>
              <a:t>Raisin Bran *Mini Wheat's  *Honey bunches s of  Oats.</a:t>
            </a:r>
          </a:p>
          <a:p>
            <a:pPr marL="259370" indent="-259370" defTabSz="585983">
              <a:spcBef>
                <a:spcPct val="10000"/>
              </a:spcBef>
              <a:buFont typeface="Wingdings" pitchFamily="2" charset="2"/>
              <a:buChar char="ü"/>
              <a:tabLst>
                <a:tab pos="325413" algn="l"/>
              </a:tabLst>
            </a:pPr>
            <a:r>
              <a:rPr lang="en-US" sz="1800" dirty="0" smtClean="0">
                <a:latin typeface="+mj-lt"/>
              </a:rPr>
              <a:t>Blender</a:t>
            </a:r>
          </a:p>
          <a:p>
            <a:pPr marL="259370" indent="-259370" defTabSz="585983">
              <a:spcBef>
                <a:spcPct val="10000"/>
              </a:spcBef>
              <a:buFont typeface="Wingdings" pitchFamily="2" charset="2"/>
              <a:buChar char="ü"/>
              <a:tabLst>
                <a:tab pos="325413" algn="l"/>
              </a:tabLst>
            </a:pPr>
            <a:r>
              <a:rPr lang="en-US" sz="1800" dirty="0" smtClean="0">
                <a:latin typeface="+mj-lt"/>
              </a:rPr>
              <a:t>Clear  Plastic 16 oz. cups</a:t>
            </a:r>
          </a:p>
          <a:p>
            <a:pPr marL="259370" indent="-259370" defTabSz="585983">
              <a:spcBef>
                <a:spcPct val="10000"/>
              </a:spcBef>
              <a:buFont typeface="Wingdings" pitchFamily="2" charset="2"/>
              <a:buChar char="ü"/>
              <a:tabLst>
                <a:tab pos="325413" algn="l"/>
              </a:tabLst>
            </a:pPr>
            <a:r>
              <a:rPr lang="en-US" sz="1800" dirty="0" smtClean="0">
                <a:latin typeface="+mj-lt"/>
              </a:rPr>
              <a:t>Plastic spoons </a:t>
            </a:r>
          </a:p>
          <a:p>
            <a:pPr marL="259370" indent="-259370" defTabSz="585983">
              <a:spcBef>
                <a:spcPct val="10000"/>
              </a:spcBef>
              <a:buFont typeface="Wingdings" pitchFamily="2" charset="2"/>
              <a:buChar char="ü"/>
              <a:tabLst>
                <a:tab pos="325413" algn="l"/>
              </a:tabLst>
            </a:pPr>
            <a:r>
              <a:rPr lang="en-US" sz="1800" dirty="0" smtClean="0">
                <a:latin typeface="+mj-lt"/>
              </a:rPr>
              <a:t>Heavy duty magnet</a:t>
            </a:r>
          </a:p>
          <a:p>
            <a:pPr marL="259370" indent="-259370" defTabSz="585983">
              <a:spcBef>
                <a:spcPct val="10000"/>
              </a:spcBef>
              <a:buFont typeface="Wingdings" pitchFamily="2" charset="2"/>
              <a:buChar char="ü"/>
              <a:tabLst>
                <a:tab pos="325413" algn="l"/>
              </a:tabLst>
            </a:pPr>
            <a:r>
              <a:rPr lang="en-US" sz="1800" dirty="0" smtClean="0">
                <a:latin typeface="+mj-lt"/>
              </a:rPr>
              <a:t>Metric measuring cup</a:t>
            </a:r>
          </a:p>
          <a:p>
            <a:pPr marL="259370" indent="-259370" defTabSz="585983">
              <a:spcBef>
                <a:spcPct val="10000"/>
              </a:spcBef>
              <a:buFont typeface="Wingdings" pitchFamily="2" charset="2"/>
              <a:buChar char="ü"/>
              <a:tabLst>
                <a:tab pos="325413" algn="l"/>
              </a:tabLst>
            </a:pPr>
            <a:r>
              <a:rPr lang="en-US" sz="1800" dirty="0" smtClean="0">
                <a:latin typeface="+mj-lt"/>
              </a:rPr>
              <a:t>Scientific balance </a:t>
            </a:r>
          </a:p>
          <a:p>
            <a:pPr marL="259370" indent="-259370" defTabSz="585983">
              <a:spcBef>
                <a:spcPct val="10000"/>
              </a:spcBef>
              <a:tabLst>
                <a:tab pos="325413" algn="l"/>
              </a:tabLst>
            </a:pPr>
            <a:endParaRPr lang="en-US" sz="1800" b="1" dirty="0">
              <a:latin typeface="+mj-lt"/>
            </a:endParaRPr>
          </a:p>
          <a:p>
            <a:r>
              <a:rPr lang="en-US" sz="1800" dirty="0">
                <a:latin typeface="+mj-lt"/>
              </a:rPr>
              <a:t>Choose several kinds of breakfast cereal to test. You will need </a:t>
            </a:r>
            <a:r>
              <a:rPr lang="en-US" sz="1800" dirty="0" smtClean="0">
                <a:latin typeface="+mj-lt"/>
              </a:rPr>
              <a:t>454 g </a:t>
            </a:r>
            <a:r>
              <a:rPr lang="en-US" sz="1800" dirty="0">
                <a:latin typeface="+mj-lt"/>
              </a:rPr>
              <a:t>of each cereal for the experiment. </a:t>
            </a:r>
            <a:r>
              <a:rPr lang="en-US" sz="1800" dirty="0" smtClean="0">
                <a:latin typeface="+mj-lt"/>
              </a:rPr>
              <a:t>Put 200 g </a:t>
            </a:r>
            <a:r>
              <a:rPr lang="en-US" sz="1800" dirty="0">
                <a:latin typeface="+mj-lt"/>
              </a:rPr>
              <a:t>of cereal in the blender </a:t>
            </a:r>
            <a:r>
              <a:rPr lang="en-US" sz="1800" dirty="0" smtClean="0">
                <a:latin typeface="+mj-lt"/>
              </a:rPr>
              <a:t>at a time and </a:t>
            </a:r>
            <a:r>
              <a:rPr lang="en-US" sz="1800" dirty="0">
                <a:latin typeface="+mj-lt"/>
              </a:rPr>
              <a:t>add 500 mL of distilled water. </a:t>
            </a:r>
            <a:r>
              <a:rPr lang="en-US" sz="1800" dirty="0" smtClean="0">
                <a:latin typeface="+mj-lt"/>
              </a:rPr>
              <a:t>Blend </a:t>
            </a:r>
            <a:r>
              <a:rPr lang="en-US" sz="1800" dirty="0">
                <a:latin typeface="+mj-lt"/>
              </a:rPr>
              <a:t>the water and cereal on high until you have a smooth slurry and there are no visible lumps or chunks of cereal left. </a:t>
            </a:r>
            <a:r>
              <a:rPr lang="en-US" sz="1800" dirty="0" smtClean="0">
                <a:latin typeface="+mj-lt"/>
              </a:rPr>
              <a:t>Carefully </a:t>
            </a:r>
            <a:r>
              <a:rPr lang="en-US" sz="1800" dirty="0">
                <a:latin typeface="+mj-lt"/>
              </a:rPr>
              <a:t>pour the slurry into a clear plastic cup. Label the plastic cup with the name of the cereal you are testing. </a:t>
            </a:r>
            <a:r>
              <a:rPr lang="en-US" sz="1800" dirty="0" smtClean="0">
                <a:latin typeface="+mj-lt"/>
              </a:rPr>
              <a:t>Rinse </a:t>
            </a:r>
            <a:r>
              <a:rPr lang="en-US" sz="1800" dirty="0">
                <a:latin typeface="+mj-lt"/>
              </a:rPr>
              <a:t>the blender with a small amount of water (20 mL) and pour into the cup. </a:t>
            </a:r>
            <a:r>
              <a:rPr lang="en-US" sz="1800" dirty="0" smtClean="0">
                <a:latin typeface="+mj-lt"/>
              </a:rPr>
              <a:t>Hold </a:t>
            </a:r>
            <a:r>
              <a:rPr lang="en-US" sz="1800" dirty="0">
                <a:latin typeface="+mj-lt"/>
              </a:rPr>
              <a:t>the magnet against the outside of the cup and slowly stir the slurry with a plastic </a:t>
            </a:r>
            <a:r>
              <a:rPr lang="en-US" sz="1800" dirty="0" smtClean="0">
                <a:latin typeface="+mj-lt"/>
              </a:rPr>
              <a:t>spoon. While </a:t>
            </a:r>
            <a:r>
              <a:rPr lang="en-US" sz="1800" dirty="0">
                <a:latin typeface="+mj-lt"/>
              </a:rPr>
              <a:t>you are stirring the cereal, you may notice iron particles collecting near the magnet on the inside of the cup where you are holding the magnet. Continue to stir for 1 </a:t>
            </a:r>
            <a:r>
              <a:rPr lang="en-US" sz="1800" dirty="0" smtClean="0">
                <a:latin typeface="+mj-lt"/>
              </a:rPr>
              <a:t>minute.  Carefully </a:t>
            </a:r>
            <a:r>
              <a:rPr lang="en-US" sz="1800" dirty="0">
                <a:latin typeface="+mj-lt"/>
              </a:rPr>
              <a:t>decant (pour off) the cereal slurry. Be very careful not to move the magnet from the side of the cup, or to disturb the pellet of iron collected on the </a:t>
            </a:r>
            <a:r>
              <a:rPr lang="en-US" sz="1800" dirty="0" smtClean="0">
                <a:latin typeface="+mj-lt"/>
              </a:rPr>
              <a:t>magnet.</a:t>
            </a:r>
            <a:r>
              <a:rPr lang="en-US" sz="1800" dirty="0">
                <a:latin typeface="+mj-lt"/>
              </a:rPr>
              <a:t> </a:t>
            </a:r>
            <a:r>
              <a:rPr lang="en-US" sz="1800" dirty="0" smtClean="0">
                <a:latin typeface="+mj-lt"/>
              </a:rPr>
              <a:t> Add 40mL </a:t>
            </a:r>
            <a:r>
              <a:rPr lang="en-US" sz="1800" dirty="0">
                <a:latin typeface="+mj-lt"/>
              </a:rPr>
              <a:t>of water to the cup and stir for an additional minute. This will clean the pellet of iron of any cereal </a:t>
            </a:r>
            <a:r>
              <a:rPr lang="en-US" sz="1800" dirty="0" smtClean="0">
                <a:latin typeface="+mj-lt"/>
              </a:rPr>
              <a:t>debris.</a:t>
            </a:r>
            <a:r>
              <a:rPr lang="en-US" sz="1800" dirty="0">
                <a:latin typeface="+mj-lt"/>
              </a:rPr>
              <a:t> </a:t>
            </a:r>
            <a:r>
              <a:rPr lang="en-US" sz="1800" dirty="0" smtClean="0">
                <a:latin typeface="+mj-lt"/>
              </a:rPr>
              <a:t>Carefully </a:t>
            </a:r>
            <a:r>
              <a:rPr lang="en-US" sz="1800" dirty="0">
                <a:latin typeface="+mj-lt"/>
              </a:rPr>
              <a:t>decant (pour off) the water. Be very careful not to move the magnet or to disturb the pellet of iron. </a:t>
            </a:r>
            <a:r>
              <a:rPr lang="en-US" sz="1800" dirty="0" smtClean="0">
                <a:latin typeface="+mj-lt"/>
              </a:rPr>
              <a:t>Continue procedure until all cereal is used. Leave </a:t>
            </a:r>
            <a:r>
              <a:rPr lang="en-US" sz="1800" dirty="0">
                <a:latin typeface="+mj-lt"/>
              </a:rPr>
              <a:t>the plastic cup to air-dry for 1–2 hours. Choose a location that is not windy or breezy so that your cups will not tip over. </a:t>
            </a:r>
            <a:r>
              <a:rPr lang="en-US" sz="1800" dirty="0" smtClean="0">
                <a:latin typeface="+mj-lt"/>
              </a:rPr>
              <a:t>If </a:t>
            </a:r>
            <a:r>
              <a:rPr lang="en-US" sz="1800" dirty="0">
                <a:latin typeface="+mj-lt"/>
              </a:rPr>
              <a:t>you like, transfer your iron powder to a </a:t>
            </a:r>
            <a:r>
              <a:rPr lang="en-US" sz="1800" dirty="0" smtClean="0">
                <a:latin typeface="+mj-lt"/>
              </a:rPr>
              <a:t>small plastic sandwich bag. Label </a:t>
            </a:r>
            <a:r>
              <a:rPr lang="en-US" sz="1800" dirty="0">
                <a:latin typeface="+mj-lt"/>
              </a:rPr>
              <a:t>each </a:t>
            </a:r>
            <a:r>
              <a:rPr lang="en-US" sz="1800" dirty="0" smtClean="0">
                <a:latin typeface="+mj-lt"/>
              </a:rPr>
              <a:t>baggie </a:t>
            </a:r>
            <a:r>
              <a:rPr lang="en-US" sz="1800" dirty="0">
                <a:latin typeface="+mj-lt"/>
              </a:rPr>
              <a:t>with the type of cereal the iron powder came from using a permanent </a:t>
            </a:r>
            <a:r>
              <a:rPr lang="en-US" sz="1800" dirty="0" smtClean="0">
                <a:latin typeface="+mj-lt"/>
              </a:rPr>
              <a:t>marker. Now </a:t>
            </a:r>
            <a:r>
              <a:rPr lang="en-US" sz="1800" dirty="0">
                <a:latin typeface="+mj-lt"/>
              </a:rPr>
              <a:t>you are ready to weigh your iron powder. Next you will need to divide the weight of the iron in milligrams by the weight of the cereal in grams so that your measurement of iron will be in </a:t>
            </a:r>
            <a:r>
              <a:rPr lang="en-US" sz="1800" dirty="0" smtClean="0">
                <a:latin typeface="+mj-lt"/>
              </a:rPr>
              <a:t>mg </a:t>
            </a:r>
            <a:r>
              <a:rPr lang="en-US" sz="1800" dirty="0">
                <a:latin typeface="+mj-lt"/>
              </a:rPr>
              <a:t>of iron </a:t>
            </a:r>
            <a:r>
              <a:rPr lang="en-US" sz="1800" dirty="0" smtClean="0">
                <a:latin typeface="+mj-lt"/>
              </a:rPr>
              <a:t>per g of </a:t>
            </a:r>
            <a:r>
              <a:rPr lang="en-US" sz="1800" dirty="0">
                <a:latin typeface="+mj-lt"/>
              </a:rPr>
              <a:t>cereal (mg/g). Now you can graph the Percent Daily Value of Iron (%) versus the </a:t>
            </a:r>
            <a:r>
              <a:rPr lang="en-US" sz="1800" dirty="0" smtClean="0">
                <a:latin typeface="+mj-lt"/>
              </a:rPr>
              <a:t>Amount </a:t>
            </a:r>
            <a:r>
              <a:rPr lang="en-US" sz="1800" dirty="0">
                <a:latin typeface="+mj-lt"/>
              </a:rPr>
              <a:t>of Iron per Gram of Cereal (mg/g</a:t>
            </a:r>
            <a:r>
              <a:rPr lang="en-US" sz="1800" dirty="0" smtClean="0">
                <a:latin typeface="+mj-lt"/>
              </a:rPr>
              <a:t>) and the experimental percent of iron per serving compared to the stated statistic.</a:t>
            </a:r>
            <a:endParaRPr lang="en-US" sz="1800" dirty="0">
              <a:latin typeface="+mj-lt"/>
            </a:endParaRPr>
          </a:p>
          <a:p>
            <a:pPr marL="259370" indent="-259370" defTabSz="585983">
              <a:spcBef>
                <a:spcPct val="10000"/>
              </a:spcBef>
              <a:buFont typeface="Wingdings" pitchFamily="2" charset="2"/>
              <a:buChar char="ü"/>
              <a:tabLst>
                <a:tab pos="325413" algn="l"/>
              </a:tabLst>
            </a:pPr>
            <a:endParaRPr lang="en-US" sz="1500" dirty="0">
              <a:latin typeface="+mj-lt"/>
            </a:endParaRPr>
          </a:p>
        </p:txBody>
      </p:sp>
      <p:sp>
        <p:nvSpPr>
          <p:cNvPr id="2060" name="Text Box 12"/>
          <p:cNvSpPr txBox="1">
            <a:spLocks noChangeArrowheads="1"/>
          </p:cNvSpPr>
          <p:nvPr/>
        </p:nvSpPr>
        <p:spPr bwMode="auto">
          <a:xfrm>
            <a:off x="10515600" y="8915400"/>
            <a:ext cx="6324600" cy="4722759"/>
          </a:xfrm>
          <a:prstGeom prst="rect">
            <a:avLst/>
          </a:prstGeom>
          <a:noFill/>
          <a:ln w="12700">
            <a:noFill/>
            <a:miter lim="800000"/>
            <a:headEnd/>
            <a:tailEnd/>
          </a:ln>
          <a:effectLst/>
        </p:spPr>
        <p:txBody>
          <a:bodyPr wrap="square" lIns="58638" tIns="58638" rIns="58638" bIns="58638">
            <a:spAutoFit/>
          </a:bodyPr>
          <a:lstStyle/>
          <a:p>
            <a:pPr algn="just" defTabSz="585983">
              <a:tabLst>
                <a:tab pos="320610" algn="l"/>
              </a:tabLst>
            </a:pPr>
            <a:r>
              <a:rPr lang="en-US" sz="3100" b="1" dirty="0">
                <a:solidFill>
                  <a:schemeClr val="accent6"/>
                </a:solidFill>
                <a:latin typeface="Times New Roman" pitchFamily="18" charset="0"/>
              </a:rPr>
              <a:t>Qualitative Results</a:t>
            </a:r>
            <a:endParaRPr lang="en-US" sz="1800" b="1" dirty="0">
              <a:solidFill>
                <a:schemeClr val="accent6"/>
              </a:solidFill>
              <a:latin typeface="Times New Roman" pitchFamily="18" charset="0"/>
            </a:endParaRPr>
          </a:p>
          <a:p>
            <a:pPr marL="285750" indent="-285750" defTabSz="585983">
              <a:spcBef>
                <a:spcPct val="10000"/>
              </a:spcBef>
              <a:buFont typeface="Arial" pitchFamily="34" charset="0"/>
              <a:buChar char="•"/>
              <a:tabLst>
                <a:tab pos="320610" algn="l"/>
              </a:tabLst>
            </a:pPr>
            <a:r>
              <a:rPr lang="en-US" sz="1800" dirty="0" smtClean="0">
                <a:latin typeface="Times New Roman" pitchFamily="18" charset="0"/>
              </a:rPr>
              <a:t> Iron was observed as magnet reactive black flakes after evaporation of water.</a:t>
            </a:r>
          </a:p>
          <a:p>
            <a:pPr marL="285750" indent="-285750" defTabSz="585983">
              <a:spcBef>
                <a:spcPct val="10000"/>
              </a:spcBef>
              <a:buFont typeface="Arial" pitchFamily="34" charset="0"/>
              <a:buChar char="•"/>
              <a:tabLst>
                <a:tab pos="320610" algn="l"/>
              </a:tabLst>
            </a:pPr>
            <a:r>
              <a:rPr lang="en-US" sz="1800" dirty="0" smtClean="0">
                <a:latin typeface="Times New Roman" pitchFamily="18" charset="0"/>
              </a:rPr>
              <a:t> Discoloration of flakes suggests impure iron extract or oxidation.</a:t>
            </a:r>
          </a:p>
          <a:p>
            <a:pPr marL="285750" indent="-285750" defTabSz="585983">
              <a:spcBef>
                <a:spcPct val="10000"/>
              </a:spcBef>
              <a:buFont typeface="Arial" pitchFamily="34" charset="0"/>
              <a:buChar char="•"/>
              <a:tabLst>
                <a:tab pos="320610" algn="l"/>
              </a:tabLst>
            </a:pPr>
            <a:r>
              <a:rPr lang="en-US" sz="1800" dirty="0" smtClean="0">
                <a:latin typeface="Times New Roman" pitchFamily="18" charset="0"/>
              </a:rPr>
              <a:t>Warm water to rinse iron pellet seemed to work better that cold water though distilled water was still used.  </a:t>
            </a:r>
          </a:p>
          <a:p>
            <a:pPr marL="285750" indent="-285750" defTabSz="585983">
              <a:spcBef>
                <a:spcPct val="10000"/>
              </a:spcBef>
              <a:buFont typeface="Arial" pitchFamily="34" charset="0"/>
              <a:buChar char="•"/>
              <a:tabLst>
                <a:tab pos="320610" algn="l"/>
              </a:tabLst>
            </a:pPr>
            <a:r>
              <a:rPr lang="en-US" sz="1800" dirty="0" smtClean="0">
                <a:latin typeface="Times New Roman" pitchFamily="18" charset="0"/>
              </a:rPr>
              <a:t>Iron was hardest to remove from the Bran flakes as the cereal seemed to be thicker and more dense.  More water was needed.</a:t>
            </a:r>
          </a:p>
          <a:p>
            <a:pPr marL="285750" indent="-285750" defTabSz="585983">
              <a:spcBef>
                <a:spcPct val="10000"/>
              </a:spcBef>
              <a:buFont typeface="Arial" pitchFamily="34" charset="0"/>
              <a:buChar char="•"/>
              <a:tabLst>
                <a:tab pos="320610" algn="l"/>
              </a:tabLst>
            </a:pPr>
            <a:r>
              <a:rPr lang="en-US" sz="1800" dirty="0" smtClean="0">
                <a:latin typeface="Times New Roman" pitchFamily="18" charset="0"/>
              </a:rPr>
              <a:t>Raisin Bran took twice as long to blend due to the amount of raisins in the cereal.  </a:t>
            </a:r>
          </a:p>
          <a:p>
            <a:pPr defTabSz="585983">
              <a:spcBef>
                <a:spcPct val="10000"/>
              </a:spcBef>
              <a:tabLst>
                <a:tab pos="320610" algn="l"/>
              </a:tabLst>
            </a:pPr>
            <a:endParaRPr lang="en-US" sz="1800" dirty="0" smtClean="0">
              <a:latin typeface="Times New Roman" pitchFamily="18" charset="0"/>
            </a:endParaRPr>
          </a:p>
          <a:p>
            <a:pPr defTabSz="585983">
              <a:spcBef>
                <a:spcPct val="10000"/>
              </a:spcBef>
              <a:tabLst>
                <a:tab pos="320610" algn="l"/>
              </a:tabLst>
            </a:pPr>
            <a:endParaRPr lang="en-US" sz="1800" dirty="0" smtClean="0">
              <a:latin typeface="Times New Roman" pitchFamily="18" charset="0"/>
            </a:endParaRPr>
          </a:p>
          <a:p>
            <a:pPr defTabSz="585983">
              <a:spcBef>
                <a:spcPct val="10000"/>
              </a:spcBef>
              <a:tabLst>
                <a:tab pos="320610" algn="l"/>
              </a:tabLst>
            </a:pPr>
            <a:endParaRPr lang="en-US" sz="1800" dirty="0">
              <a:latin typeface="Times New Roman" pitchFamily="18" charset="0"/>
            </a:endParaRPr>
          </a:p>
          <a:p>
            <a:pPr defTabSz="585983">
              <a:spcBef>
                <a:spcPct val="10000"/>
              </a:spcBef>
              <a:tabLst>
                <a:tab pos="320610" algn="l"/>
              </a:tabLst>
            </a:pPr>
            <a:endParaRPr lang="en-US" sz="1800" dirty="0">
              <a:latin typeface="Times New Roman" pitchFamily="18" charset="0"/>
            </a:endParaRPr>
          </a:p>
        </p:txBody>
      </p:sp>
      <p:sp>
        <p:nvSpPr>
          <p:cNvPr id="2061" name="Text Box 13"/>
          <p:cNvSpPr txBox="1">
            <a:spLocks noChangeArrowheads="1"/>
          </p:cNvSpPr>
          <p:nvPr/>
        </p:nvSpPr>
        <p:spPr bwMode="auto">
          <a:xfrm>
            <a:off x="20955000" y="762000"/>
            <a:ext cx="5746172" cy="11536932"/>
          </a:xfrm>
          <a:prstGeom prst="rect">
            <a:avLst/>
          </a:prstGeom>
          <a:noFill/>
          <a:ln w="12700">
            <a:noFill/>
            <a:miter lim="800000"/>
            <a:headEnd/>
            <a:tailEnd/>
          </a:ln>
          <a:effectLst/>
        </p:spPr>
        <p:txBody>
          <a:bodyPr lIns="58638" tIns="58638" rIns="58638" bIns="58638">
            <a:spAutoFit/>
          </a:bodyPr>
          <a:lstStyle/>
          <a:p>
            <a:pPr defTabSz="585983">
              <a:spcBef>
                <a:spcPct val="50000"/>
              </a:spcBef>
              <a:tabLst>
                <a:tab pos="407066" algn="l"/>
              </a:tabLst>
            </a:pPr>
            <a:r>
              <a:rPr lang="en-US" sz="3100" b="1" dirty="0" smtClean="0">
                <a:solidFill>
                  <a:schemeClr val="accent6"/>
                </a:solidFill>
                <a:latin typeface="Times New Roman" pitchFamily="18" charset="0"/>
              </a:rPr>
              <a:t>Results &amp; Discussion</a:t>
            </a:r>
          </a:p>
          <a:p>
            <a:pPr defTabSz="585983">
              <a:spcBef>
                <a:spcPct val="50000"/>
              </a:spcBef>
              <a:tabLst>
                <a:tab pos="407066" algn="l"/>
              </a:tabLst>
            </a:pPr>
            <a:r>
              <a:rPr lang="en-US" sz="1800" dirty="0" smtClean="0">
                <a:latin typeface="Times New Roman" pitchFamily="18" charset="0"/>
              </a:rPr>
              <a:t>We were able to conclude that cereal nutritional labels were fairly accurate. Of our three samples, one sample was almost double the expected amount of iron per serving, one was just below the expected value per serving, and one was within a half mg per serving of the expected value from the nutritional information on the printed packaging. We were not able to determine that any given cereal contained more or less iron per volume of cereal because for each sample of 454 grams of cereal, 100 mg of iron were extracted.   This lack of differentiation  between the amount of  iron extracted could have been caused by the inadequate accuracy of the instruments used to test the weight of iron removed, the solubility of ferrous compounds in water, or ionization in the dissolution process. As a result of the uniform mass of extracted iron, the major determinant of mass of iron per serving size was the serving size itself, because it meant we were dividing the same amount of iron across fewer serving for a given sample. This was a variable we were not able to control, as the serving size was dictated to us by the nutritional information on the package and it seems to have been reflected in our data, as serving size is positively correlated to increased iron content per serving.  This causes Raisin Bran, with the largest serving among the cereals sampled, to be a significant outlier in our relatively small data set.  We were able to control for the mass of cereal being tested and the amount of water being added, but we were not able to control the physical properties of the individual cereals, though with a given mass, solubility in water is the major confounding variable.</a:t>
            </a:r>
          </a:p>
          <a:p>
            <a:pPr defTabSz="585983">
              <a:spcBef>
                <a:spcPct val="50000"/>
              </a:spcBef>
              <a:tabLst>
                <a:tab pos="407066" algn="l"/>
              </a:tabLst>
            </a:pPr>
            <a:r>
              <a:rPr lang="en-US" sz="1800" dirty="0" smtClean="0">
                <a:latin typeface="+mn-lt"/>
              </a:rPr>
              <a:t>If we repeated this experiment, we would hope to gather more accurate readings of the mass of iron extracted, so that the serving size would not play a pivotal role in our results.  We could either do this by accessing a more accurate scale or through </a:t>
            </a:r>
            <a:r>
              <a:rPr lang="en-US" sz="1800" dirty="0">
                <a:latin typeface="+mn-lt"/>
              </a:rPr>
              <a:t>a titration of the iron to iron oxide.  This last option holds two major advantages, it is the most accurate measure of the amount of iron present and would also mitigate.</a:t>
            </a:r>
          </a:p>
          <a:p>
            <a:pPr defTabSz="585983">
              <a:spcBef>
                <a:spcPct val="50000"/>
              </a:spcBef>
              <a:tabLst>
                <a:tab pos="407066" algn="l"/>
              </a:tabLst>
            </a:pPr>
            <a:r>
              <a:rPr lang="en-US" sz="1800" dirty="0" smtClean="0">
                <a:latin typeface="+mn-lt"/>
              </a:rPr>
              <a:t> </a:t>
            </a:r>
          </a:p>
        </p:txBody>
      </p:sp>
      <p:sp>
        <p:nvSpPr>
          <p:cNvPr id="2062" name="Text Box 14"/>
          <p:cNvSpPr txBox="1">
            <a:spLocks noChangeArrowheads="1"/>
          </p:cNvSpPr>
          <p:nvPr/>
        </p:nvSpPr>
        <p:spPr bwMode="auto">
          <a:xfrm>
            <a:off x="7543800" y="533400"/>
            <a:ext cx="12999722" cy="1349528"/>
          </a:xfrm>
          <a:prstGeom prst="rect">
            <a:avLst/>
          </a:prstGeom>
          <a:noFill/>
          <a:ln w="12700">
            <a:noFill/>
            <a:miter lim="800000"/>
            <a:headEnd/>
            <a:tailEnd/>
          </a:ln>
          <a:effectLst/>
        </p:spPr>
        <p:txBody>
          <a:bodyPr wrap="square" lIns="58638" tIns="58638" rIns="58638" bIns="58638">
            <a:spAutoFit/>
          </a:bodyPr>
          <a:lstStyle/>
          <a:p>
            <a:pPr algn="ctr" defTabSz="585983">
              <a:spcBef>
                <a:spcPct val="50000"/>
              </a:spcBef>
            </a:pPr>
            <a:r>
              <a:rPr lang="en-US" sz="3500" b="1" dirty="0">
                <a:solidFill>
                  <a:schemeClr val="accent2"/>
                </a:solidFill>
                <a:effectLst>
                  <a:outerShdw blurRad="38100" dist="38100" dir="2700000" algn="tl">
                    <a:srgbClr val="C0C0C0"/>
                  </a:outerShdw>
                </a:effectLst>
                <a:latin typeface="Arial Rounded MT Bold" pitchFamily="34" charset="0"/>
              </a:rPr>
              <a:t>Mag-</a:t>
            </a:r>
            <a:r>
              <a:rPr lang="en-US" sz="3500" b="1" dirty="0">
                <a:solidFill>
                  <a:schemeClr val="accent2"/>
                </a:solidFill>
                <a:effectLst>
                  <a:outerShdw blurRad="38100" dist="38100" dir="2700000" algn="tl">
                    <a:srgbClr val="C0C0C0"/>
                  </a:outerShdw>
                </a:effectLst>
                <a:latin typeface="Arial Rounded MT Bold" pitchFamily="34" charset="0"/>
              </a:rPr>
              <a:t>nificant</a:t>
            </a:r>
            <a:r>
              <a:rPr lang="en-US" sz="3500" b="1" dirty="0">
                <a:solidFill>
                  <a:schemeClr val="accent2"/>
                </a:solidFill>
                <a:effectLst>
                  <a:outerShdw blurRad="38100" dist="38100" dir="2700000" algn="tl">
                    <a:srgbClr val="C0C0C0"/>
                  </a:outerShdw>
                </a:effectLst>
                <a:latin typeface="Arial Rounded MT Bold" pitchFamily="34" charset="0"/>
              </a:rPr>
              <a:t> Breakfast Cereal</a:t>
            </a:r>
          </a:p>
          <a:p>
            <a:pPr algn="ctr" defTabSz="585983">
              <a:spcBef>
                <a:spcPct val="50000"/>
              </a:spcBef>
            </a:pPr>
            <a:r>
              <a:rPr lang="en-US" sz="1500" b="1" dirty="0">
                <a:effectLst>
                  <a:outerShdw blurRad="38100" dist="38100" dir="2700000" algn="tl">
                    <a:srgbClr val="C0C0C0"/>
                  </a:outerShdw>
                </a:effectLst>
              </a:rPr>
              <a:t>By: Kim </a:t>
            </a:r>
            <a:r>
              <a:rPr lang="en-US" sz="1500" b="1" dirty="0" smtClean="0">
                <a:effectLst>
                  <a:outerShdw blurRad="38100" dist="38100" dir="2700000" algn="tl">
                    <a:srgbClr val="C0C0C0"/>
                  </a:outerShdw>
                </a:effectLst>
              </a:rPr>
              <a:t>Hammer &amp; </a:t>
            </a:r>
            <a:r>
              <a:rPr lang="en-US" sz="1500" b="1" dirty="0">
                <a:effectLst>
                  <a:outerShdw blurRad="38100" dist="38100" dir="2700000" algn="tl">
                    <a:srgbClr val="C0C0C0"/>
                  </a:outerShdw>
                </a:effectLst>
              </a:rPr>
              <a:t>Philip Paulson</a:t>
            </a:r>
          </a:p>
          <a:p>
            <a:pPr algn="ctr" defTabSz="585983">
              <a:spcBef>
                <a:spcPct val="50000"/>
              </a:spcBef>
            </a:pPr>
            <a:r>
              <a:rPr lang="en-US" sz="1500" b="1" dirty="0">
                <a:effectLst>
                  <a:outerShdw blurRad="38100" dist="38100" dir="2700000" algn="tl">
                    <a:srgbClr val="C0C0C0"/>
                  </a:outerShdw>
                </a:effectLst>
              </a:rPr>
              <a:t> SCED 322 Fall quarter 2010</a:t>
            </a:r>
          </a:p>
        </p:txBody>
      </p:sp>
      <p:sp>
        <p:nvSpPr>
          <p:cNvPr id="2063" name="Text Box 15"/>
          <p:cNvSpPr txBox="1">
            <a:spLocks noChangeArrowheads="1"/>
          </p:cNvSpPr>
          <p:nvPr/>
        </p:nvSpPr>
        <p:spPr bwMode="auto">
          <a:xfrm>
            <a:off x="20543522" y="14935200"/>
            <a:ext cx="5821679" cy="3590141"/>
          </a:xfrm>
          <a:prstGeom prst="rect">
            <a:avLst/>
          </a:prstGeom>
          <a:noFill/>
          <a:ln w="12700">
            <a:noFill/>
            <a:miter lim="800000"/>
            <a:headEnd/>
            <a:tailEnd/>
          </a:ln>
          <a:effectLst/>
        </p:spPr>
        <p:txBody>
          <a:bodyPr wrap="square" lIns="58638" tIns="58638" rIns="58638" bIns="58638">
            <a:spAutoFit/>
          </a:bodyPr>
          <a:lstStyle/>
          <a:p>
            <a:pPr marL="320610" indent="-320610" defTabSz="585983">
              <a:spcBef>
                <a:spcPct val="50000"/>
              </a:spcBef>
            </a:pPr>
            <a:r>
              <a:rPr lang="en-US" sz="1800" b="1" dirty="0">
                <a:latin typeface="Times New Roman" pitchFamily="18" charset="0"/>
              </a:rPr>
              <a:t>Literature cited</a:t>
            </a:r>
          </a:p>
          <a:p>
            <a:r>
              <a:rPr lang="en-US" sz="1600" dirty="0">
                <a:latin typeface="+mj-lt"/>
              </a:rPr>
              <a:t>How to Understand and Use the Nutrition Facts Label," United States Food and Drug Administration (USFDA), Center for Food Safety and Applied Nutrition. [accessed October 21, 2007] </a:t>
            </a:r>
            <a:r>
              <a:rPr lang="en-US" sz="1600" dirty="0">
                <a:latin typeface="+mj-lt"/>
                <a:hlinkClick r:id="rId3"/>
              </a:rPr>
              <a:t>http://www.cfsan.fda.gov/~dms/foodlab.html</a:t>
            </a:r>
            <a:r>
              <a:rPr lang="en-US" sz="1600" dirty="0">
                <a:latin typeface="+mj-lt"/>
              </a:rPr>
              <a:t> Brooks, D.W., 2007. "Expt 007 - Iron in Cereal - Separation," Teaching and Research Website, Center for Curriculum and Instruction, University of Nebraska-Lincoln. [accessed September 6, 2007] </a:t>
            </a:r>
            <a:r>
              <a:rPr lang="en-US" sz="1600" dirty="0">
                <a:latin typeface="+mj-lt"/>
                <a:hlinkClick r:id="rId4"/>
              </a:rPr>
              <a:t>http://dwb4.unl.edu/chemistry/beckerdemos/BD007.html</a:t>
            </a:r>
            <a:r>
              <a:rPr lang="en-US" sz="1600" dirty="0">
                <a:latin typeface="+mj-lt"/>
              </a:rPr>
              <a:t> </a:t>
            </a:r>
            <a:endParaRPr lang="en-US" sz="1600" dirty="0" smtClean="0">
              <a:latin typeface="+mj-lt"/>
            </a:endParaRPr>
          </a:p>
          <a:p>
            <a:r>
              <a:rPr lang="en-US" sz="1600" dirty="0" smtClean="0">
                <a:latin typeface="+mj-lt"/>
              </a:rPr>
              <a:t>APS</a:t>
            </a:r>
            <a:r>
              <a:rPr lang="en-US" sz="1600" dirty="0">
                <a:latin typeface="+mj-lt"/>
              </a:rPr>
              <a:t>, 2007. </a:t>
            </a:r>
            <a:r>
              <a:rPr lang="en-US" sz="1600" dirty="0" smtClean="0">
                <a:latin typeface="+mj-lt"/>
              </a:rPr>
              <a:t>"Physics Central: </a:t>
            </a:r>
            <a:r>
              <a:rPr lang="en-US" sz="1600" dirty="0">
                <a:latin typeface="+mj-lt"/>
              </a:rPr>
              <a:t>Physics at the Breakfast Table," American Physical Society (APS). [accessed September 6, 2007] </a:t>
            </a:r>
            <a:r>
              <a:rPr lang="en-US" sz="1600" dirty="0">
                <a:latin typeface="+mj-lt"/>
                <a:hlinkClick r:id="rId5"/>
              </a:rPr>
              <a:t>http://www.physicscentral.com/athome/iron.html</a:t>
            </a:r>
            <a:r>
              <a:rPr lang="en-US" sz="1600" dirty="0">
                <a:latin typeface="+mj-lt"/>
              </a:rPr>
              <a:t> </a:t>
            </a:r>
          </a:p>
          <a:p>
            <a:endParaRPr lang="en-US" sz="1600" dirty="0">
              <a:latin typeface="+mj-lt"/>
            </a:endParaRPr>
          </a:p>
          <a:p>
            <a:pPr marL="320610" indent="-320610" defTabSz="585983">
              <a:spcBef>
                <a:spcPct val="10000"/>
              </a:spcBef>
            </a:pPr>
            <a:endParaRPr lang="en-US" sz="1600" dirty="0">
              <a:latin typeface="Times New Roman" pitchFamily="18" charset="0"/>
            </a:endParaRPr>
          </a:p>
        </p:txBody>
      </p:sp>
      <p:sp>
        <p:nvSpPr>
          <p:cNvPr id="28" name="TextBox 27"/>
          <p:cNvSpPr txBox="1"/>
          <p:nvPr/>
        </p:nvSpPr>
        <p:spPr>
          <a:xfrm>
            <a:off x="12268200" y="17942043"/>
            <a:ext cx="5486400" cy="439173"/>
          </a:xfrm>
          <a:prstGeom prst="rect">
            <a:avLst/>
          </a:prstGeom>
          <a:noFill/>
        </p:spPr>
        <p:txBody>
          <a:bodyPr wrap="square" lIns="69165" tIns="34583" rIns="69165" bIns="34583" rtlCol="0">
            <a:spAutoFit/>
          </a:bodyPr>
          <a:lstStyle/>
          <a:p>
            <a:endParaRPr lang="en-US" dirty="0"/>
          </a:p>
        </p:txBody>
      </p:sp>
      <p:sp>
        <p:nvSpPr>
          <p:cNvPr id="29" name="TextBox 28"/>
          <p:cNvSpPr txBox="1"/>
          <p:nvPr/>
        </p:nvSpPr>
        <p:spPr>
          <a:xfrm>
            <a:off x="8146473" y="18456090"/>
            <a:ext cx="5486400" cy="439173"/>
          </a:xfrm>
          <a:prstGeom prst="rect">
            <a:avLst/>
          </a:prstGeom>
          <a:noFill/>
        </p:spPr>
        <p:txBody>
          <a:bodyPr wrap="square" lIns="69165" tIns="34583" rIns="69165" bIns="34583" rtlCol="0">
            <a:spAutoFit/>
          </a:bodyPr>
          <a:lstStyle/>
          <a:p>
            <a:endParaRPr lang="en-US" dirty="0"/>
          </a:p>
        </p:txBody>
      </p:sp>
      <p:pic>
        <p:nvPicPr>
          <p:cNvPr id="27" name="Picture 26" descr="IMG_1368.JPG"/>
          <p:cNvPicPr>
            <a:picLocks noChangeAspect="1"/>
          </p:cNvPicPr>
          <p:nvPr/>
        </p:nvPicPr>
        <p:blipFill>
          <a:blip r:embed="rId6" cstate="print"/>
          <a:stretch>
            <a:fillRect/>
          </a:stretch>
        </p:blipFill>
        <p:spPr>
          <a:xfrm>
            <a:off x="10893684" y="2426368"/>
            <a:ext cx="7589520" cy="6035040"/>
          </a:xfrm>
          <a:prstGeom prst="rect">
            <a:avLst/>
          </a:prstGeom>
        </p:spPr>
      </p:pic>
      <p:sp>
        <p:nvSpPr>
          <p:cNvPr id="34" name="TextBox 33"/>
          <p:cNvSpPr txBox="1"/>
          <p:nvPr/>
        </p:nvSpPr>
        <p:spPr>
          <a:xfrm>
            <a:off x="11536681" y="12514775"/>
            <a:ext cx="5013960" cy="1123384"/>
          </a:xfrm>
          <a:prstGeom prst="rect">
            <a:avLst/>
          </a:prstGeom>
          <a:noFill/>
        </p:spPr>
        <p:txBody>
          <a:bodyPr wrap="square" rtlCol="0">
            <a:spAutoFit/>
          </a:bodyPr>
          <a:lstStyle/>
          <a:p>
            <a:r>
              <a:rPr lang="en-US" sz="3100" b="1" dirty="0" smtClean="0">
                <a:solidFill>
                  <a:schemeClr val="accent6"/>
                </a:solidFill>
                <a:latin typeface="+mj-lt"/>
              </a:rPr>
              <a:t>Quantitative Results</a:t>
            </a:r>
          </a:p>
          <a:p>
            <a:r>
              <a:rPr lang="en-US" sz="1800" dirty="0" smtClean="0">
                <a:latin typeface="+mj-lt"/>
              </a:rPr>
              <a:t>Based on 13mg average daily value iron</a:t>
            </a:r>
          </a:p>
          <a:p>
            <a:endParaRPr lang="en-US" sz="1800" dirty="0">
              <a:latin typeface="+mj-lt"/>
            </a:endParaRPr>
          </a:p>
        </p:txBody>
      </p:sp>
      <p:graphicFrame>
        <p:nvGraphicFramePr>
          <p:cNvPr id="35" name="Table 34"/>
          <p:cNvGraphicFramePr>
            <a:graphicFrameLocks noGrp="1"/>
          </p:cNvGraphicFramePr>
          <p:nvPr>
            <p:extLst>
              <p:ext uri="{D42A27DB-BD31-4B8C-83A1-F6EECF244321}">
                <p14:modId xmlns:p14="http://schemas.microsoft.com/office/powerpoint/2010/main" val="3894631963"/>
              </p:ext>
            </p:extLst>
          </p:nvPr>
        </p:nvGraphicFramePr>
        <p:xfrm>
          <a:off x="10889673" y="13487403"/>
          <a:ext cx="8312727" cy="4026672"/>
        </p:xfrm>
        <a:graphic>
          <a:graphicData uri="http://schemas.openxmlformats.org/drawingml/2006/table">
            <a:tbl>
              <a:tblPr/>
              <a:tblGrid>
                <a:gridCol w="862048"/>
                <a:gridCol w="2161167"/>
                <a:gridCol w="1815381"/>
                <a:gridCol w="1815381"/>
                <a:gridCol w="1658750"/>
              </a:tblGrid>
              <a:tr h="256022">
                <a:tc gridSpan="5">
                  <a:txBody>
                    <a:bodyPr/>
                    <a:lstStyle/>
                    <a:p>
                      <a:pPr algn="ctr" fontAlgn="b"/>
                      <a:r>
                        <a:rPr lang="en-US" sz="1800" b="1" i="0" u="none" strike="noStrike" dirty="0">
                          <a:latin typeface="Arial"/>
                        </a:rPr>
                        <a:t>Comparative Data Table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8784">
                <a:tc gridSpan="2">
                  <a:txBody>
                    <a:bodyPr/>
                    <a:lstStyle/>
                    <a:p>
                      <a:pPr algn="ctr" fontAlgn="b"/>
                      <a:r>
                        <a:rPr lang="en-US" sz="1800" b="1" i="0" u="none" strike="noStrike" dirty="0">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a:txBody>
                    <a:bodyPr/>
                    <a:lstStyle/>
                    <a:p>
                      <a:pPr algn="ctr" fontAlgn="b"/>
                      <a:r>
                        <a:rPr lang="en-US" sz="1800" b="1" i="0" u="none" strike="noStrike" dirty="0">
                          <a:latin typeface="Arial"/>
                        </a:rPr>
                        <a:t>Mini Wheats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800" b="1" i="0" u="none" strike="noStrike" dirty="0" smtClean="0">
                          <a:latin typeface="Arial"/>
                        </a:rPr>
                        <a:t>Raisin </a:t>
                      </a:r>
                      <a:r>
                        <a:rPr lang="en-US" sz="1800" b="1" i="0" u="none" strike="noStrike" dirty="0">
                          <a:latin typeface="Arial"/>
                        </a:rPr>
                        <a:t>Bran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800" b="1" i="0" u="none" strike="noStrike" dirty="0">
                          <a:latin typeface="Arial"/>
                        </a:rPr>
                        <a:t>Hony Bunches </a:t>
                      </a:r>
                      <a:r>
                        <a:rPr lang="en-US" sz="1800" b="1" i="0" u="none" strike="noStrike" dirty="0" smtClean="0">
                          <a:latin typeface="Arial"/>
                        </a:rPr>
                        <a:t>of Oats</a:t>
                      </a:r>
                      <a:endParaRPr lang="en-US" sz="1800" b="1"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56022">
                <a:tc>
                  <a:txBody>
                    <a:bodyPr/>
                    <a:lstStyle/>
                    <a:p>
                      <a:pPr algn="l" fontAlgn="b"/>
                      <a:r>
                        <a:rPr lang="en-US" sz="1800" b="0" i="0" u="none" strike="noStrike" dirty="0">
                          <a:latin typeface="Arial"/>
                        </a:rPr>
                        <a:t> </a:t>
                      </a:r>
                      <a:r>
                        <a:rPr lang="en-US" sz="1800" b="0" i="0" u="none" strike="noStrike" dirty="0" smtClean="0">
                          <a:latin typeface="Arial"/>
                        </a:rPr>
                        <a:t>1</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Sample</a:t>
                      </a:r>
                      <a:r>
                        <a:rPr lang="en-US" sz="1800" b="0" i="0" u="none" strike="noStrike" baseline="0" dirty="0" smtClean="0">
                          <a:latin typeface="Arial"/>
                        </a:rPr>
                        <a:t> Size(g)</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800" b="0" i="0" u="none" strike="noStrike" dirty="0" smtClean="0">
                          <a:latin typeface="Arial"/>
                        </a:rPr>
                        <a:t>454</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800" b="0" i="0" u="none" strike="noStrike" dirty="0" smtClean="0">
                          <a:latin typeface="Arial"/>
                        </a:rPr>
                        <a:t>454</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800" b="0" i="0" u="none" strike="noStrike" dirty="0" smtClean="0">
                          <a:latin typeface="Arial"/>
                        </a:rPr>
                        <a:t>454</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40746">
                <a:tc>
                  <a:txBody>
                    <a:bodyPr/>
                    <a:lstStyle/>
                    <a:p>
                      <a:pPr algn="l" fontAlgn="b"/>
                      <a:r>
                        <a:rPr lang="en-US" sz="1800" b="0" i="0" u="none" strike="noStrike" dirty="0" smtClean="0">
                          <a:latin typeface="Arial"/>
                        </a:rPr>
                        <a:t>2</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Serving</a:t>
                      </a:r>
                      <a:r>
                        <a:rPr lang="en-US" sz="1800" b="0" i="0" u="none" strike="noStrike" baseline="0" dirty="0" smtClean="0">
                          <a:latin typeface="Arial"/>
                        </a:rPr>
                        <a:t> Size (g)</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55</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59</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30</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340746">
                <a:tc>
                  <a:txBody>
                    <a:bodyPr/>
                    <a:lstStyle/>
                    <a:p>
                      <a:pPr algn="l" fontAlgn="b"/>
                      <a:r>
                        <a:rPr lang="en-US" sz="1800" b="0" i="0" u="none" strike="noStrike" dirty="0" smtClean="0">
                          <a:latin typeface="Arial"/>
                        </a:rPr>
                        <a:t>3</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Servings per Sample</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8.25</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7.69</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15.13</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508784">
                <a:tc>
                  <a:txBody>
                    <a:bodyPr/>
                    <a:lstStyle/>
                    <a:p>
                      <a:pPr algn="l" fontAlgn="b"/>
                      <a:r>
                        <a:rPr lang="en-US" sz="1800" b="0" i="0" u="none" strike="noStrike" dirty="0" smtClean="0">
                          <a:latin typeface="Arial"/>
                        </a:rPr>
                        <a:t>4</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Theoretical %</a:t>
                      </a:r>
                      <a:r>
                        <a:rPr lang="en-US" sz="1800" b="0" i="0" u="none" strike="noStrike" baseline="0" dirty="0" smtClean="0">
                          <a:latin typeface="Arial"/>
                        </a:rPr>
                        <a:t> daily</a:t>
                      </a:r>
                      <a:r>
                        <a:rPr lang="en-US" sz="1800" b="0" i="0" u="none" strike="noStrike" dirty="0" smtClean="0">
                          <a:latin typeface="Arial"/>
                        </a:rPr>
                        <a:t> Fe per</a:t>
                      </a:r>
                      <a:r>
                        <a:rPr lang="en-US" sz="1800" b="0" i="0" u="none" strike="noStrike" baseline="0" dirty="0" smtClean="0">
                          <a:latin typeface="Arial"/>
                        </a:rPr>
                        <a:t> serving </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a:latin typeface="Arial"/>
                        </a:rPr>
                        <a:t>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a:latin typeface="Arial"/>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a:latin typeface="Arial"/>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508784">
                <a:tc>
                  <a:txBody>
                    <a:bodyPr/>
                    <a:lstStyle/>
                    <a:p>
                      <a:pPr algn="l" fontAlgn="b"/>
                      <a:r>
                        <a:rPr lang="en-US" sz="1800" b="0" i="0" u="none" strike="noStrike" dirty="0" smtClean="0">
                          <a:latin typeface="Arial"/>
                        </a:rPr>
                        <a:t>5</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Theoretical</a:t>
                      </a:r>
                      <a:r>
                        <a:rPr lang="en-US" sz="1800" b="0" i="0" u="none" strike="noStrike" baseline="0" dirty="0" smtClean="0">
                          <a:latin typeface="Arial"/>
                        </a:rPr>
                        <a:t> Daily Need Fe(mg)</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11.7</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7.8</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7.8</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505125">
                <a:tc>
                  <a:txBody>
                    <a:bodyPr/>
                    <a:lstStyle/>
                    <a:p>
                      <a:pPr algn="l" fontAlgn="b"/>
                      <a:r>
                        <a:rPr lang="en-US" sz="1800" b="0" i="0" u="none" strike="noStrike" dirty="0" smtClean="0">
                          <a:latin typeface="Arial"/>
                        </a:rPr>
                        <a:t>6</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a:latin typeface="Arial"/>
                        </a:rPr>
                        <a:t>Actual weight of </a:t>
                      </a:r>
                      <a:r>
                        <a:rPr lang="en-US" sz="1800" b="0" i="0" u="none" strike="noStrike" dirty="0" smtClean="0">
                          <a:latin typeface="Arial"/>
                        </a:rPr>
                        <a:t>Fe (mg)</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100</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100</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100</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508784">
                <a:tc>
                  <a:txBody>
                    <a:bodyPr/>
                    <a:lstStyle/>
                    <a:p>
                      <a:pPr algn="l" fontAlgn="b"/>
                      <a:r>
                        <a:rPr lang="en-US" sz="1800" b="0" i="0" u="none" strike="noStrike" dirty="0" smtClean="0">
                          <a:latin typeface="Arial"/>
                        </a:rPr>
                        <a:t>7</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Observed weight Fe</a:t>
                      </a:r>
                      <a:r>
                        <a:rPr lang="en-US" sz="1800" b="0" i="0" u="none" strike="noStrike" baseline="0" dirty="0" smtClean="0">
                          <a:latin typeface="Arial"/>
                        </a:rPr>
                        <a:t> per serving(mg)</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12.12</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13.00</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800" b="0" i="0" u="none" strike="noStrike" dirty="0" smtClean="0">
                          <a:latin typeface="Arial"/>
                        </a:rPr>
                        <a:t>6.60</a:t>
                      </a:r>
                      <a:endParaRPr lang="en-US" sz="1800" b="0" i="0" u="none" strike="noStrike" dirty="0">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36" name="TextBox 35"/>
          <p:cNvSpPr txBox="1"/>
          <p:nvPr/>
        </p:nvSpPr>
        <p:spPr>
          <a:xfrm>
            <a:off x="19507200" y="11887200"/>
            <a:ext cx="5867400" cy="2123658"/>
          </a:xfrm>
          <a:prstGeom prst="rect">
            <a:avLst/>
          </a:prstGeom>
          <a:noFill/>
        </p:spPr>
        <p:txBody>
          <a:bodyPr wrap="square" rtlCol="0">
            <a:spAutoFit/>
          </a:bodyPr>
          <a:lstStyle/>
          <a:p>
            <a:r>
              <a:rPr lang="en-US" b="1" dirty="0" smtClean="0">
                <a:solidFill>
                  <a:schemeClr val="accent6"/>
                </a:solidFill>
                <a:latin typeface="+mn-lt"/>
              </a:rPr>
              <a:t>Conclusion</a:t>
            </a:r>
          </a:p>
          <a:p>
            <a:r>
              <a:rPr lang="en-US" sz="1800" dirty="0" smtClean="0">
                <a:latin typeface="+mn-lt"/>
              </a:rPr>
              <a:t>Our hypothesis that the Mini Wheats cereal would have more iron per serving than either of the other cereals was not demonstrated in our data.  Raisin Bran had the most iron per serving due to size of serving.  Further  investigation and different forms of measurement is needed to gain more accurate results for this experiment. </a:t>
            </a:r>
            <a:endParaRPr lang="en-US" sz="1800" dirty="0">
              <a:latin typeface="+mn-lt"/>
            </a:endParaRPr>
          </a:p>
        </p:txBody>
      </p:sp>
      <p:graphicFrame>
        <p:nvGraphicFramePr>
          <p:cNvPr id="16" name="Chart 15"/>
          <p:cNvGraphicFramePr/>
          <p:nvPr>
            <p:extLst>
              <p:ext uri="{D42A27DB-BD31-4B8C-83A1-F6EECF244321}">
                <p14:modId xmlns:p14="http://schemas.microsoft.com/office/powerpoint/2010/main" val="2420558207"/>
              </p:ext>
            </p:extLst>
          </p:nvPr>
        </p:nvGraphicFramePr>
        <p:xfrm>
          <a:off x="10893684" y="18104172"/>
          <a:ext cx="7746741" cy="3480194"/>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2172</TotalTime>
  <Words>1394</Words>
  <Application>Microsoft Office PowerPoint</Application>
  <PresentationFormat>Custom</PresentationFormat>
  <Paragraphs>95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uwt</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dc:title>
  <dc:creator>Tom Carlson</dc:creator>
  <dc:description>0 for educational purposes only</dc:description>
  <cp:lastModifiedBy>Kim</cp:lastModifiedBy>
  <cp:revision>287</cp:revision>
  <cp:lastPrinted>2010-11-07T22:03:34Z</cp:lastPrinted>
  <dcterms:created xsi:type="dcterms:W3CDTF">2000-07-07T15:10:51Z</dcterms:created>
  <dcterms:modified xsi:type="dcterms:W3CDTF">2010-11-08T15:33:35Z</dcterms:modified>
</cp:coreProperties>
</file>